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2"/>
  </p:notesMasterIdLst>
  <p:sldIdLst>
    <p:sldId id="303" r:id="rId2"/>
    <p:sldId id="425" r:id="rId3"/>
    <p:sldId id="426" r:id="rId4"/>
    <p:sldId id="427" r:id="rId5"/>
    <p:sldId id="430" r:id="rId6"/>
    <p:sldId id="500" r:id="rId7"/>
    <p:sldId id="449" r:id="rId8"/>
    <p:sldId id="475" r:id="rId9"/>
    <p:sldId id="386" r:id="rId10"/>
    <p:sldId id="502" r:id="rId11"/>
    <p:sldId id="389" r:id="rId12"/>
    <p:sldId id="390" r:id="rId13"/>
    <p:sldId id="393" r:id="rId14"/>
    <p:sldId id="259" r:id="rId15"/>
    <p:sldId id="481" r:id="rId16"/>
    <p:sldId id="394" r:id="rId17"/>
    <p:sldId id="258" r:id="rId18"/>
    <p:sldId id="395" r:id="rId19"/>
    <p:sldId id="297" r:id="rId20"/>
    <p:sldId id="409" r:id="rId21"/>
    <p:sldId id="408" r:id="rId22"/>
    <p:sldId id="402" r:id="rId23"/>
    <p:sldId id="411" r:id="rId24"/>
    <p:sldId id="413" r:id="rId25"/>
    <p:sldId id="485" r:id="rId26"/>
    <p:sldId id="404" r:id="rId27"/>
    <p:sldId id="405" r:id="rId28"/>
    <p:sldId id="440" r:id="rId29"/>
    <p:sldId id="397" r:id="rId30"/>
    <p:sldId id="398" r:id="rId31"/>
    <p:sldId id="447" r:id="rId32"/>
    <p:sldId id="296" r:id="rId33"/>
    <p:sldId id="298" r:id="rId34"/>
    <p:sldId id="301" r:id="rId35"/>
    <p:sldId id="300" r:id="rId36"/>
    <p:sldId id="406" r:id="rId37"/>
    <p:sldId id="488" r:id="rId38"/>
    <p:sldId id="489" r:id="rId39"/>
    <p:sldId id="312" r:id="rId40"/>
    <p:sldId id="326" r:id="rId41"/>
    <p:sldId id="331" r:id="rId42"/>
    <p:sldId id="339" r:id="rId43"/>
    <p:sldId id="384" r:id="rId44"/>
    <p:sldId id="334" r:id="rId45"/>
    <p:sldId id="313" r:id="rId46"/>
    <p:sldId id="341" r:id="rId47"/>
    <p:sldId id="351" r:id="rId48"/>
    <p:sldId id="346" r:id="rId49"/>
    <p:sldId id="377" r:id="rId50"/>
    <p:sldId id="350" r:id="rId51"/>
    <p:sldId id="482" r:id="rId52"/>
    <p:sldId id="352" r:id="rId53"/>
    <p:sldId id="364" r:id="rId54"/>
    <p:sldId id="446" r:id="rId55"/>
    <p:sldId id="407" r:id="rId56"/>
    <p:sldId id="357" r:id="rId57"/>
    <p:sldId id="479" r:id="rId58"/>
    <p:sldId id="359" r:id="rId59"/>
    <p:sldId id="362" r:id="rId60"/>
    <p:sldId id="365" r:id="rId61"/>
    <p:sldId id="366" r:id="rId62"/>
    <p:sldId id="374" r:id="rId63"/>
    <p:sldId id="480" r:id="rId64"/>
    <p:sldId id="375" r:id="rId65"/>
    <p:sldId id="505" r:id="rId66"/>
    <p:sldId id="483" r:id="rId67"/>
    <p:sldId id="403" r:id="rId68"/>
    <p:sldId id="490" r:id="rId69"/>
    <p:sldId id="314" r:id="rId70"/>
    <p:sldId id="381" r:id="rId71"/>
    <p:sldId id="385" r:id="rId72"/>
    <p:sldId id="379" r:id="rId73"/>
    <p:sldId id="442" r:id="rId74"/>
    <p:sldId id="438" r:id="rId75"/>
    <p:sldId id="448" r:id="rId76"/>
    <p:sldId id="315" r:id="rId77"/>
    <p:sldId id="318" r:id="rId78"/>
    <p:sldId id="319" r:id="rId79"/>
    <p:sldId id="322" r:id="rId80"/>
    <p:sldId id="306" r:id="rId81"/>
    <p:sldId id="432" r:id="rId82"/>
    <p:sldId id="433" r:id="rId83"/>
    <p:sldId id="436" r:id="rId84"/>
    <p:sldId id="435" r:id="rId85"/>
    <p:sldId id="437" r:id="rId86"/>
    <p:sldId id="434" r:id="rId87"/>
    <p:sldId id="503" r:id="rId88"/>
    <p:sldId id="506" r:id="rId89"/>
    <p:sldId id="504" r:id="rId90"/>
    <p:sldId id="507" r:id="rId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CB35"/>
    <a:srgbClr val="005828"/>
    <a:srgbClr val="232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23"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faya" userId="7a41adb54a81d28f" providerId="LiveId" clId="{4C7B6221-CCCF-4A2A-8B2E-6EF174EF5CC4}"/>
    <pc:docChg chg="undo custSel modSld">
      <pc:chgData name="Refaya" userId="7a41adb54a81d28f" providerId="LiveId" clId="{4C7B6221-CCCF-4A2A-8B2E-6EF174EF5CC4}" dt="2023-01-26T17:49:40.281" v="21"/>
      <pc:docMkLst>
        <pc:docMk/>
      </pc:docMkLst>
      <pc:sldChg chg="modSp mod">
        <pc:chgData name="Refaya" userId="7a41adb54a81d28f" providerId="LiveId" clId="{4C7B6221-CCCF-4A2A-8B2E-6EF174EF5CC4}" dt="2023-01-26T17:47:23.944" v="0" actId="1076"/>
        <pc:sldMkLst>
          <pc:docMk/>
          <pc:sldMk cId="1443308736" sldId="303"/>
        </pc:sldMkLst>
        <pc:spChg chg="mod">
          <ac:chgData name="Refaya" userId="7a41adb54a81d28f" providerId="LiveId" clId="{4C7B6221-CCCF-4A2A-8B2E-6EF174EF5CC4}" dt="2023-01-26T17:47:23.944" v="0" actId="1076"/>
          <ac:spMkLst>
            <pc:docMk/>
            <pc:sldMk cId="1443308736" sldId="303"/>
            <ac:spMk id="2" creationId="{00000000-0000-0000-0000-000000000000}"/>
          </ac:spMkLst>
        </pc:spChg>
      </pc:sldChg>
      <pc:sldChg chg="modSp mod">
        <pc:chgData name="Refaya" userId="7a41adb54a81d28f" providerId="LiveId" clId="{4C7B6221-CCCF-4A2A-8B2E-6EF174EF5CC4}" dt="2023-01-26T17:49:40.281" v="21"/>
        <pc:sldMkLst>
          <pc:docMk/>
          <pc:sldMk cId="4101577965" sldId="306"/>
        </pc:sldMkLst>
        <pc:spChg chg="mod">
          <ac:chgData name="Refaya" userId="7a41adb54a81d28f" providerId="LiveId" clId="{4C7B6221-CCCF-4A2A-8B2E-6EF174EF5CC4}" dt="2023-01-26T17:49:40.281" v="21"/>
          <ac:spMkLst>
            <pc:docMk/>
            <pc:sldMk cId="4101577965" sldId="306"/>
            <ac:spMk id="3" creationId="{00000000-0000-0000-0000-000000000000}"/>
          </ac:spMkLst>
        </pc:spChg>
      </pc:sldChg>
      <pc:sldChg chg="modSp">
        <pc:chgData name="Refaya" userId="7a41adb54a81d28f" providerId="LiveId" clId="{4C7B6221-CCCF-4A2A-8B2E-6EF174EF5CC4}" dt="2023-01-26T17:49:40.281" v="21"/>
        <pc:sldMkLst>
          <pc:docMk/>
          <pc:sldMk cId="1883939856" sldId="312"/>
        </pc:sldMkLst>
        <pc:spChg chg="mod">
          <ac:chgData name="Refaya" userId="7a41adb54a81d28f" providerId="LiveId" clId="{4C7B6221-CCCF-4A2A-8B2E-6EF174EF5CC4}" dt="2023-01-26T17:49:40.281" v="21"/>
          <ac:spMkLst>
            <pc:docMk/>
            <pc:sldMk cId="1883939856" sldId="312"/>
            <ac:spMk id="3" creationId="{00000000-0000-0000-0000-000000000000}"/>
          </ac:spMkLst>
        </pc:spChg>
      </pc:sldChg>
      <pc:sldChg chg="modSp">
        <pc:chgData name="Refaya" userId="7a41adb54a81d28f" providerId="LiveId" clId="{4C7B6221-CCCF-4A2A-8B2E-6EF174EF5CC4}" dt="2023-01-26T17:49:40.281" v="21"/>
        <pc:sldMkLst>
          <pc:docMk/>
          <pc:sldMk cId="2186433781" sldId="313"/>
        </pc:sldMkLst>
        <pc:spChg chg="mod">
          <ac:chgData name="Refaya" userId="7a41adb54a81d28f" providerId="LiveId" clId="{4C7B6221-CCCF-4A2A-8B2E-6EF174EF5CC4}" dt="2023-01-26T17:49:40.281" v="21"/>
          <ac:spMkLst>
            <pc:docMk/>
            <pc:sldMk cId="2186433781" sldId="313"/>
            <ac:spMk id="3" creationId="{00000000-0000-0000-0000-000000000000}"/>
          </ac:spMkLst>
        </pc:spChg>
      </pc:sldChg>
      <pc:sldChg chg="modSp mod">
        <pc:chgData name="Refaya" userId="7a41adb54a81d28f" providerId="LiveId" clId="{4C7B6221-CCCF-4A2A-8B2E-6EF174EF5CC4}" dt="2023-01-26T17:49:40.281" v="21"/>
        <pc:sldMkLst>
          <pc:docMk/>
          <pc:sldMk cId="1507638703" sldId="314"/>
        </pc:sldMkLst>
        <pc:spChg chg="mod">
          <ac:chgData name="Refaya" userId="7a41adb54a81d28f" providerId="LiveId" clId="{4C7B6221-CCCF-4A2A-8B2E-6EF174EF5CC4}" dt="2023-01-26T17:49:40.281" v="21"/>
          <ac:spMkLst>
            <pc:docMk/>
            <pc:sldMk cId="1507638703" sldId="314"/>
            <ac:spMk id="3" creationId="{00000000-0000-0000-0000-000000000000}"/>
          </ac:spMkLst>
        </pc:spChg>
      </pc:sldChg>
      <pc:sldChg chg="modSp">
        <pc:chgData name="Refaya" userId="7a41adb54a81d28f" providerId="LiveId" clId="{4C7B6221-CCCF-4A2A-8B2E-6EF174EF5CC4}" dt="2023-01-26T17:49:40.281" v="21"/>
        <pc:sldMkLst>
          <pc:docMk/>
          <pc:sldMk cId="1571207056" sldId="315"/>
        </pc:sldMkLst>
        <pc:spChg chg="mod">
          <ac:chgData name="Refaya" userId="7a41adb54a81d28f" providerId="LiveId" clId="{4C7B6221-CCCF-4A2A-8B2E-6EF174EF5CC4}" dt="2023-01-26T17:49:40.281" v="21"/>
          <ac:spMkLst>
            <pc:docMk/>
            <pc:sldMk cId="1571207056" sldId="315"/>
            <ac:spMk id="3" creationId="{00000000-0000-0000-0000-000000000000}"/>
          </ac:spMkLst>
        </pc:spChg>
      </pc:sldChg>
      <pc:sldChg chg="modSp mod">
        <pc:chgData name="Refaya" userId="7a41adb54a81d28f" providerId="LiveId" clId="{4C7B6221-CCCF-4A2A-8B2E-6EF174EF5CC4}" dt="2023-01-26T17:49:40.281" v="21"/>
        <pc:sldMkLst>
          <pc:docMk/>
          <pc:sldMk cId="4111506761" sldId="316"/>
        </pc:sldMkLst>
        <pc:spChg chg="mod">
          <ac:chgData name="Refaya" userId="7a41adb54a81d28f" providerId="LiveId" clId="{4C7B6221-CCCF-4A2A-8B2E-6EF174EF5CC4}" dt="2023-01-26T17:49:40.281" v="21"/>
          <ac:spMkLst>
            <pc:docMk/>
            <pc:sldMk cId="4111506761" sldId="316"/>
            <ac:spMk id="3" creationId="{00000000-0000-0000-0000-000000000000}"/>
          </ac:spMkLst>
        </pc:spChg>
      </pc:sldChg>
      <pc:sldChg chg="modSp mod">
        <pc:chgData name="Refaya" userId="7a41adb54a81d28f" providerId="LiveId" clId="{4C7B6221-CCCF-4A2A-8B2E-6EF174EF5CC4}" dt="2023-01-26T17:49:40.281" v="21"/>
        <pc:sldMkLst>
          <pc:docMk/>
          <pc:sldMk cId="3056030710" sldId="318"/>
        </pc:sldMkLst>
        <pc:spChg chg="mod">
          <ac:chgData name="Refaya" userId="7a41adb54a81d28f" providerId="LiveId" clId="{4C7B6221-CCCF-4A2A-8B2E-6EF174EF5CC4}" dt="2023-01-26T17:49:40.281" v="21"/>
          <ac:spMkLst>
            <pc:docMk/>
            <pc:sldMk cId="3056030710" sldId="318"/>
            <ac:spMk id="3" creationId="{00000000-0000-0000-0000-000000000000}"/>
          </ac:spMkLst>
        </pc:spChg>
      </pc:sldChg>
      <pc:sldChg chg="modSp">
        <pc:chgData name="Refaya" userId="7a41adb54a81d28f" providerId="LiveId" clId="{4C7B6221-CCCF-4A2A-8B2E-6EF174EF5CC4}" dt="2023-01-26T17:49:40.281" v="21"/>
        <pc:sldMkLst>
          <pc:docMk/>
          <pc:sldMk cId="534333428" sldId="319"/>
        </pc:sldMkLst>
        <pc:spChg chg="mod">
          <ac:chgData name="Refaya" userId="7a41adb54a81d28f" providerId="LiveId" clId="{4C7B6221-CCCF-4A2A-8B2E-6EF174EF5CC4}" dt="2023-01-26T17:49:40.281" v="21"/>
          <ac:spMkLst>
            <pc:docMk/>
            <pc:sldMk cId="534333428" sldId="319"/>
            <ac:spMk id="3" creationId="{00000000-0000-0000-0000-000000000000}"/>
          </ac:spMkLst>
        </pc:spChg>
      </pc:sldChg>
      <pc:sldChg chg="modSp">
        <pc:chgData name="Refaya" userId="7a41adb54a81d28f" providerId="LiveId" clId="{4C7B6221-CCCF-4A2A-8B2E-6EF174EF5CC4}" dt="2023-01-26T17:49:40.281" v="21"/>
        <pc:sldMkLst>
          <pc:docMk/>
          <pc:sldMk cId="1936143720" sldId="320"/>
        </pc:sldMkLst>
        <pc:spChg chg="mod">
          <ac:chgData name="Refaya" userId="7a41adb54a81d28f" providerId="LiveId" clId="{4C7B6221-CCCF-4A2A-8B2E-6EF174EF5CC4}" dt="2023-01-26T17:49:40.281" v="21"/>
          <ac:spMkLst>
            <pc:docMk/>
            <pc:sldMk cId="1936143720" sldId="320"/>
            <ac:spMk id="3" creationId="{00000000-0000-0000-0000-000000000000}"/>
          </ac:spMkLst>
        </pc:spChg>
      </pc:sldChg>
      <pc:sldChg chg="modSp mod">
        <pc:chgData name="Refaya" userId="7a41adb54a81d28f" providerId="LiveId" clId="{4C7B6221-CCCF-4A2A-8B2E-6EF174EF5CC4}" dt="2023-01-26T17:49:40.281" v="21"/>
        <pc:sldMkLst>
          <pc:docMk/>
          <pc:sldMk cId="192537078" sldId="322"/>
        </pc:sldMkLst>
        <pc:spChg chg="mod">
          <ac:chgData name="Refaya" userId="7a41adb54a81d28f" providerId="LiveId" clId="{4C7B6221-CCCF-4A2A-8B2E-6EF174EF5CC4}" dt="2023-01-26T17:49:40.281" v="21"/>
          <ac:spMkLst>
            <pc:docMk/>
            <pc:sldMk cId="192537078" sldId="322"/>
            <ac:spMk id="3" creationId="{00000000-0000-0000-0000-000000000000}"/>
          </ac:spMkLst>
        </pc:spChg>
      </pc:sldChg>
      <pc:sldChg chg="modSp mod">
        <pc:chgData name="Refaya" userId="7a41adb54a81d28f" providerId="LiveId" clId="{4C7B6221-CCCF-4A2A-8B2E-6EF174EF5CC4}" dt="2023-01-26T17:49:40.281" v="21"/>
        <pc:sldMkLst>
          <pc:docMk/>
          <pc:sldMk cId="1456755512" sldId="329"/>
        </pc:sldMkLst>
        <pc:spChg chg="mod">
          <ac:chgData name="Refaya" userId="7a41adb54a81d28f" providerId="LiveId" clId="{4C7B6221-CCCF-4A2A-8B2E-6EF174EF5CC4}" dt="2023-01-26T17:49:40.281" v="21"/>
          <ac:spMkLst>
            <pc:docMk/>
            <pc:sldMk cId="1456755512" sldId="329"/>
            <ac:spMk id="3" creationId="{00000000-0000-0000-0000-000000000000}"/>
          </ac:spMkLst>
        </pc:spChg>
      </pc:sldChg>
      <pc:sldChg chg="modSp">
        <pc:chgData name="Refaya" userId="7a41adb54a81d28f" providerId="LiveId" clId="{4C7B6221-CCCF-4A2A-8B2E-6EF174EF5CC4}" dt="2023-01-26T17:49:40.281" v="21"/>
        <pc:sldMkLst>
          <pc:docMk/>
          <pc:sldMk cId="3612100871" sldId="339"/>
        </pc:sldMkLst>
        <pc:spChg chg="mod">
          <ac:chgData name="Refaya" userId="7a41adb54a81d28f" providerId="LiveId" clId="{4C7B6221-CCCF-4A2A-8B2E-6EF174EF5CC4}" dt="2023-01-26T17:49:40.281" v="21"/>
          <ac:spMkLst>
            <pc:docMk/>
            <pc:sldMk cId="3612100871" sldId="339"/>
            <ac:spMk id="3" creationId="{00000000-0000-0000-0000-000000000000}"/>
          </ac:spMkLst>
        </pc:spChg>
      </pc:sldChg>
      <pc:sldChg chg="modSp mod">
        <pc:chgData name="Refaya" userId="7a41adb54a81d28f" providerId="LiveId" clId="{4C7B6221-CCCF-4A2A-8B2E-6EF174EF5CC4}" dt="2023-01-26T17:49:40.281" v="21"/>
        <pc:sldMkLst>
          <pc:docMk/>
          <pc:sldMk cId="3198027267" sldId="341"/>
        </pc:sldMkLst>
        <pc:spChg chg="mod">
          <ac:chgData name="Refaya" userId="7a41adb54a81d28f" providerId="LiveId" clId="{4C7B6221-CCCF-4A2A-8B2E-6EF174EF5CC4}" dt="2023-01-26T17:49:40.281" v="21"/>
          <ac:spMkLst>
            <pc:docMk/>
            <pc:sldMk cId="3198027267" sldId="341"/>
            <ac:spMk id="2" creationId="{00000000-0000-0000-0000-000000000000}"/>
          </ac:spMkLst>
        </pc:spChg>
        <pc:spChg chg="mod">
          <ac:chgData name="Refaya" userId="7a41adb54a81d28f" providerId="LiveId" clId="{4C7B6221-CCCF-4A2A-8B2E-6EF174EF5CC4}" dt="2023-01-26T17:49:40.281" v="21"/>
          <ac:spMkLst>
            <pc:docMk/>
            <pc:sldMk cId="3198027267" sldId="341"/>
            <ac:spMk id="3" creationId="{00000000-0000-0000-0000-000000000000}"/>
          </ac:spMkLst>
        </pc:spChg>
      </pc:sldChg>
      <pc:sldChg chg="modSp mod">
        <pc:chgData name="Refaya" userId="7a41adb54a81d28f" providerId="LiveId" clId="{4C7B6221-CCCF-4A2A-8B2E-6EF174EF5CC4}" dt="2023-01-26T17:49:40.281" v="21"/>
        <pc:sldMkLst>
          <pc:docMk/>
          <pc:sldMk cId="833531594" sldId="346"/>
        </pc:sldMkLst>
        <pc:spChg chg="mod">
          <ac:chgData name="Refaya" userId="7a41adb54a81d28f" providerId="LiveId" clId="{4C7B6221-CCCF-4A2A-8B2E-6EF174EF5CC4}" dt="2023-01-26T17:49:40.281" v="21"/>
          <ac:spMkLst>
            <pc:docMk/>
            <pc:sldMk cId="833531594" sldId="346"/>
            <ac:spMk id="2" creationId="{00000000-0000-0000-0000-000000000000}"/>
          </ac:spMkLst>
        </pc:spChg>
        <pc:spChg chg="mod">
          <ac:chgData name="Refaya" userId="7a41adb54a81d28f" providerId="LiveId" clId="{4C7B6221-CCCF-4A2A-8B2E-6EF174EF5CC4}" dt="2023-01-26T17:49:40.281" v="21"/>
          <ac:spMkLst>
            <pc:docMk/>
            <pc:sldMk cId="833531594" sldId="346"/>
            <ac:spMk id="3" creationId="{00000000-0000-0000-0000-000000000000}"/>
          </ac:spMkLst>
        </pc:spChg>
      </pc:sldChg>
      <pc:sldChg chg="modSp">
        <pc:chgData name="Refaya" userId="7a41adb54a81d28f" providerId="LiveId" clId="{4C7B6221-CCCF-4A2A-8B2E-6EF174EF5CC4}" dt="2023-01-26T17:49:16.286" v="1"/>
        <pc:sldMkLst>
          <pc:docMk/>
          <pc:sldMk cId="3999990984" sldId="364"/>
        </pc:sldMkLst>
        <pc:picChg chg="mod">
          <ac:chgData name="Refaya" userId="7a41adb54a81d28f" providerId="LiveId" clId="{4C7B6221-CCCF-4A2A-8B2E-6EF174EF5CC4}" dt="2023-01-26T17:49:16.286" v="1"/>
          <ac:picMkLst>
            <pc:docMk/>
            <pc:sldMk cId="3999990984" sldId="364"/>
            <ac:picMk id="4" creationId="{00000000-0000-0000-0000-000000000000}"/>
          </ac:picMkLst>
        </pc:picChg>
      </pc:sldChg>
      <pc:sldChg chg="modSp">
        <pc:chgData name="Refaya" userId="7a41adb54a81d28f" providerId="LiveId" clId="{4C7B6221-CCCF-4A2A-8B2E-6EF174EF5CC4}" dt="2023-01-26T17:49:40.281" v="21"/>
        <pc:sldMkLst>
          <pc:docMk/>
          <pc:sldMk cId="755003099" sldId="374"/>
        </pc:sldMkLst>
        <pc:spChg chg="mod">
          <ac:chgData name="Refaya" userId="7a41adb54a81d28f" providerId="LiveId" clId="{4C7B6221-CCCF-4A2A-8B2E-6EF174EF5CC4}" dt="2023-01-26T17:49:40.281" v="21"/>
          <ac:spMkLst>
            <pc:docMk/>
            <pc:sldMk cId="755003099" sldId="374"/>
            <ac:spMk id="58371" creationId="{00000000-0000-0000-0000-000000000000}"/>
          </ac:spMkLst>
        </pc:spChg>
      </pc:sldChg>
      <pc:sldChg chg="modSp">
        <pc:chgData name="Refaya" userId="7a41adb54a81d28f" providerId="LiveId" clId="{4C7B6221-CCCF-4A2A-8B2E-6EF174EF5CC4}" dt="2023-01-26T17:49:40.281" v="21"/>
        <pc:sldMkLst>
          <pc:docMk/>
          <pc:sldMk cId="3629425152" sldId="377"/>
        </pc:sldMkLst>
        <pc:spChg chg="mod">
          <ac:chgData name="Refaya" userId="7a41adb54a81d28f" providerId="LiveId" clId="{4C7B6221-CCCF-4A2A-8B2E-6EF174EF5CC4}" dt="2023-01-26T17:49:40.281" v="21"/>
          <ac:spMkLst>
            <pc:docMk/>
            <pc:sldMk cId="3629425152" sldId="377"/>
            <ac:spMk id="3" creationId="{00000000-0000-0000-0000-000000000000}"/>
          </ac:spMkLst>
        </pc:spChg>
      </pc:sldChg>
      <pc:sldChg chg="modSp mod">
        <pc:chgData name="Refaya" userId="7a41adb54a81d28f" providerId="LiveId" clId="{4C7B6221-CCCF-4A2A-8B2E-6EF174EF5CC4}" dt="2023-01-26T17:49:40.281" v="21"/>
        <pc:sldMkLst>
          <pc:docMk/>
          <pc:sldMk cId="284358200" sldId="381"/>
        </pc:sldMkLst>
        <pc:spChg chg="mod">
          <ac:chgData name="Refaya" userId="7a41adb54a81d28f" providerId="LiveId" clId="{4C7B6221-CCCF-4A2A-8B2E-6EF174EF5CC4}" dt="2023-01-26T17:49:40.281" v="21"/>
          <ac:spMkLst>
            <pc:docMk/>
            <pc:sldMk cId="284358200" sldId="381"/>
            <ac:spMk id="3" creationId="{00000000-0000-0000-0000-000000000000}"/>
          </ac:spMkLst>
        </pc:spChg>
      </pc:sldChg>
      <pc:sldChg chg="modSp">
        <pc:chgData name="Refaya" userId="7a41adb54a81d28f" providerId="LiveId" clId="{4C7B6221-CCCF-4A2A-8B2E-6EF174EF5CC4}" dt="2023-01-26T17:49:40.281" v="21"/>
        <pc:sldMkLst>
          <pc:docMk/>
          <pc:sldMk cId="1173255294" sldId="393"/>
        </pc:sldMkLst>
        <pc:spChg chg="mod">
          <ac:chgData name="Refaya" userId="7a41adb54a81d28f" providerId="LiveId" clId="{4C7B6221-CCCF-4A2A-8B2E-6EF174EF5CC4}" dt="2023-01-26T17:49:40.281" v="21"/>
          <ac:spMkLst>
            <pc:docMk/>
            <pc:sldMk cId="1173255294" sldId="393"/>
            <ac:spMk id="3" creationId="{00000000-0000-0000-0000-000000000000}"/>
          </ac:spMkLst>
        </pc:spChg>
      </pc:sldChg>
      <pc:sldChg chg="modSp mod">
        <pc:chgData name="Refaya" userId="7a41adb54a81d28f" providerId="LiveId" clId="{4C7B6221-CCCF-4A2A-8B2E-6EF174EF5CC4}" dt="2023-01-26T17:49:40.281" v="21"/>
        <pc:sldMkLst>
          <pc:docMk/>
          <pc:sldMk cId="4017380195" sldId="394"/>
        </pc:sldMkLst>
        <pc:spChg chg="mod">
          <ac:chgData name="Refaya" userId="7a41adb54a81d28f" providerId="LiveId" clId="{4C7B6221-CCCF-4A2A-8B2E-6EF174EF5CC4}" dt="2023-01-26T17:49:40.281" v="21"/>
          <ac:spMkLst>
            <pc:docMk/>
            <pc:sldMk cId="4017380195" sldId="394"/>
            <ac:spMk id="234499" creationId="{00000000-0000-0000-0000-000000000000}"/>
          </ac:spMkLst>
        </pc:spChg>
      </pc:sldChg>
      <pc:sldChg chg="modSp">
        <pc:chgData name="Refaya" userId="7a41adb54a81d28f" providerId="LiveId" clId="{4C7B6221-CCCF-4A2A-8B2E-6EF174EF5CC4}" dt="2023-01-26T17:49:40.281" v="21"/>
        <pc:sldMkLst>
          <pc:docMk/>
          <pc:sldMk cId="2299750608" sldId="396"/>
        </pc:sldMkLst>
        <pc:spChg chg="mod">
          <ac:chgData name="Refaya" userId="7a41adb54a81d28f" providerId="LiveId" clId="{4C7B6221-CCCF-4A2A-8B2E-6EF174EF5CC4}" dt="2023-01-26T17:49:40.281" v="21"/>
          <ac:spMkLst>
            <pc:docMk/>
            <pc:sldMk cId="2299750608" sldId="396"/>
            <ac:spMk id="5" creationId="{00000000-0000-0000-0000-000000000000}"/>
          </ac:spMkLst>
        </pc:spChg>
      </pc:sldChg>
      <pc:sldChg chg="modSp">
        <pc:chgData name="Refaya" userId="7a41adb54a81d28f" providerId="LiveId" clId="{4C7B6221-CCCF-4A2A-8B2E-6EF174EF5CC4}" dt="2023-01-26T17:49:40.281" v="21"/>
        <pc:sldMkLst>
          <pc:docMk/>
          <pc:sldMk cId="922493121" sldId="397"/>
        </pc:sldMkLst>
        <pc:picChg chg="mod">
          <ac:chgData name="Refaya" userId="7a41adb54a81d28f" providerId="LiveId" clId="{4C7B6221-CCCF-4A2A-8B2E-6EF174EF5CC4}" dt="2023-01-26T17:49:40.281" v="21"/>
          <ac:picMkLst>
            <pc:docMk/>
            <pc:sldMk cId="922493121" sldId="397"/>
            <ac:picMk id="4" creationId="{00000000-0000-0000-0000-000000000000}"/>
          </ac:picMkLst>
        </pc:picChg>
      </pc:sldChg>
      <pc:sldChg chg="modSp">
        <pc:chgData name="Refaya" userId="7a41adb54a81d28f" providerId="LiveId" clId="{4C7B6221-CCCF-4A2A-8B2E-6EF174EF5CC4}" dt="2023-01-26T17:49:39.064" v="19"/>
        <pc:sldMkLst>
          <pc:docMk/>
          <pc:sldMk cId="718272200" sldId="399"/>
        </pc:sldMkLst>
        <pc:picChg chg="mod">
          <ac:chgData name="Refaya" userId="7a41adb54a81d28f" providerId="LiveId" clId="{4C7B6221-CCCF-4A2A-8B2E-6EF174EF5CC4}" dt="2023-01-26T17:49:39.064" v="19"/>
          <ac:picMkLst>
            <pc:docMk/>
            <pc:sldMk cId="718272200" sldId="399"/>
            <ac:picMk id="390146" creationId="{00000000-0000-0000-0000-000000000000}"/>
          </ac:picMkLst>
        </pc:picChg>
      </pc:sldChg>
      <pc:sldChg chg="modSp">
        <pc:chgData name="Refaya" userId="7a41adb54a81d28f" providerId="LiveId" clId="{4C7B6221-CCCF-4A2A-8B2E-6EF174EF5CC4}" dt="2023-01-26T17:49:40.281" v="21"/>
        <pc:sldMkLst>
          <pc:docMk/>
          <pc:sldMk cId="2345162356" sldId="413"/>
        </pc:sldMkLst>
        <pc:picChg chg="mod">
          <ac:chgData name="Refaya" userId="7a41adb54a81d28f" providerId="LiveId" clId="{4C7B6221-CCCF-4A2A-8B2E-6EF174EF5CC4}" dt="2023-01-26T17:49:40.281" v="21"/>
          <ac:picMkLst>
            <pc:docMk/>
            <pc:sldMk cId="2345162356" sldId="413"/>
            <ac:picMk id="4" creationId="{00000000-0000-0000-0000-000000000000}"/>
          </ac:picMkLst>
        </pc:picChg>
      </pc:sldChg>
      <pc:sldChg chg="modSp">
        <pc:chgData name="Refaya" userId="7a41adb54a81d28f" providerId="LiveId" clId="{4C7B6221-CCCF-4A2A-8B2E-6EF174EF5CC4}" dt="2023-01-26T17:49:40.281" v="21"/>
        <pc:sldMkLst>
          <pc:docMk/>
          <pc:sldMk cId="1150116979" sldId="425"/>
        </pc:sldMkLst>
        <pc:picChg chg="mod">
          <ac:chgData name="Refaya" userId="7a41adb54a81d28f" providerId="LiveId" clId="{4C7B6221-CCCF-4A2A-8B2E-6EF174EF5CC4}" dt="2023-01-26T17:49:40.281" v="21"/>
          <ac:picMkLst>
            <pc:docMk/>
            <pc:sldMk cId="1150116979" sldId="425"/>
            <ac:picMk id="4" creationId="{00000000-0000-0000-0000-000000000000}"/>
          </ac:picMkLst>
        </pc:picChg>
      </pc:sldChg>
      <pc:sldChg chg="modSp">
        <pc:chgData name="Refaya" userId="7a41adb54a81d28f" providerId="LiveId" clId="{4C7B6221-CCCF-4A2A-8B2E-6EF174EF5CC4}" dt="2023-01-26T17:49:40.281" v="21"/>
        <pc:sldMkLst>
          <pc:docMk/>
          <pc:sldMk cId="923544938" sldId="426"/>
        </pc:sldMkLst>
        <pc:picChg chg="mod">
          <ac:chgData name="Refaya" userId="7a41adb54a81d28f" providerId="LiveId" clId="{4C7B6221-CCCF-4A2A-8B2E-6EF174EF5CC4}" dt="2023-01-26T17:49:40.281" v="21"/>
          <ac:picMkLst>
            <pc:docMk/>
            <pc:sldMk cId="923544938" sldId="426"/>
            <ac:picMk id="4" creationId="{00000000-0000-0000-0000-000000000000}"/>
          </ac:picMkLst>
        </pc:picChg>
      </pc:sldChg>
      <pc:sldChg chg="modSp">
        <pc:chgData name="Refaya" userId="7a41adb54a81d28f" providerId="LiveId" clId="{4C7B6221-CCCF-4A2A-8B2E-6EF174EF5CC4}" dt="2023-01-26T17:49:40.281" v="21"/>
        <pc:sldMkLst>
          <pc:docMk/>
          <pc:sldMk cId="2938580791" sldId="429"/>
        </pc:sldMkLst>
        <pc:picChg chg="mod">
          <ac:chgData name="Refaya" userId="7a41adb54a81d28f" providerId="LiveId" clId="{4C7B6221-CCCF-4A2A-8B2E-6EF174EF5CC4}" dt="2023-01-26T17:49:40.281" v="21"/>
          <ac:picMkLst>
            <pc:docMk/>
            <pc:sldMk cId="2938580791" sldId="429"/>
            <ac:picMk id="4" creationId="{00000000-0000-0000-0000-000000000000}"/>
          </ac:picMkLst>
        </pc:picChg>
      </pc:sldChg>
      <pc:sldChg chg="modSp">
        <pc:chgData name="Refaya" userId="7a41adb54a81d28f" providerId="LiveId" clId="{4C7B6221-CCCF-4A2A-8B2E-6EF174EF5CC4}" dt="2023-01-26T17:49:40.281" v="21"/>
        <pc:sldMkLst>
          <pc:docMk/>
          <pc:sldMk cId="124276750" sldId="430"/>
        </pc:sldMkLst>
        <pc:picChg chg="mod">
          <ac:chgData name="Refaya" userId="7a41adb54a81d28f" providerId="LiveId" clId="{4C7B6221-CCCF-4A2A-8B2E-6EF174EF5CC4}" dt="2023-01-26T17:49:40.281" v="21"/>
          <ac:picMkLst>
            <pc:docMk/>
            <pc:sldMk cId="124276750" sldId="430"/>
            <ac:picMk id="4" creationId="{00000000-0000-0000-0000-000000000000}"/>
          </ac:picMkLst>
        </pc:picChg>
      </pc:sldChg>
      <pc:sldChg chg="modSp">
        <pc:chgData name="Refaya" userId="7a41adb54a81d28f" providerId="LiveId" clId="{4C7B6221-CCCF-4A2A-8B2E-6EF174EF5CC4}" dt="2023-01-26T17:49:40.281" v="21"/>
        <pc:sldMkLst>
          <pc:docMk/>
          <pc:sldMk cId="627593589" sldId="433"/>
        </pc:sldMkLst>
        <pc:spChg chg="mod">
          <ac:chgData name="Refaya" userId="7a41adb54a81d28f" providerId="LiveId" clId="{4C7B6221-CCCF-4A2A-8B2E-6EF174EF5CC4}" dt="2023-01-26T17:49:40.281" v="21"/>
          <ac:spMkLst>
            <pc:docMk/>
            <pc:sldMk cId="627593589" sldId="433"/>
            <ac:spMk id="3" creationId="{00000000-0000-0000-0000-000000000000}"/>
          </ac:spMkLst>
        </pc:spChg>
      </pc:sldChg>
      <pc:sldChg chg="modSp">
        <pc:chgData name="Refaya" userId="7a41adb54a81d28f" providerId="LiveId" clId="{4C7B6221-CCCF-4A2A-8B2E-6EF174EF5CC4}" dt="2023-01-26T17:49:40.281" v="21"/>
        <pc:sldMkLst>
          <pc:docMk/>
          <pc:sldMk cId="747480663" sldId="438"/>
        </pc:sldMkLst>
        <pc:spChg chg="mod">
          <ac:chgData name="Refaya" userId="7a41adb54a81d28f" providerId="LiveId" clId="{4C7B6221-CCCF-4A2A-8B2E-6EF174EF5CC4}" dt="2023-01-26T17:49:40.281" v="21"/>
          <ac:spMkLst>
            <pc:docMk/>
            <pc:sldMk cId="747480663" sldId="438"/>
            <ac:spMk id="65" creationId="{00000000-0000-0000-0000-000000000000}"/>
          </ac:spMkLst>
        </pc:spChg>
      </pc:sldChg>
      <pc:sldChg chg="modSp mod">
        <pc:chgData name="Refaya" userId="7a41adb54a81d28f" providerId="LiveId" clId="{4C7B6221-CCCF-4A2A-8B2E-6EF174EF5CC4}" dt="2023-01-26T17:49:40.281" v="21"/>
        <pc:sldMkLst>
          <pc:docMk/>
          <pc:sldMk cId="1440863579" sldId="439"/>
        </pc:sldMkLst>
        <pc:spChg chg="mod">
          <ac:chgData name="Refaya" userId="7a41adb54a81d28f" providerId="LiveId" clId="{4C7B6221-CCCF-4A2A-8B2E-6EF174EF5CC4}" dt="2023-01-26T17:49:40.281" v="21"/>
          <ac:spMkLst>
            <pc:docMk/>
            <pc:sldMk cId="1440863579" sldId="439"/>
            <ac:spMk id="17" creationId="{00000000-0000-0000-0000-000000000000}"/>
          </ac:spMkLst>
        </pc:spChg>
        <pc:spChg chg="mod">
          <ac:chgData name="Refaya" userId="7a41adb54a81d28f" providerId="LiveId" clId="{4C7B6221-CCCF-4A2A-8B2E-6EF174EF5CC4}" dt="2023-01-26T17:49:40.281" v="21"/>
          <ac:spMkLst>
            <pc:docMk/>
            <pc:sldMk cId="1440863579" sldId="439"/>
            <ac:spMk id="77826" creationId="{00000000-0000-0000-0000-000000000000}"/>
          </ac:spMkLst>
        </pc:spChg>
      </pc:sldChg>
      <pc:sldChg chg="modSp">
        <pc:chgData name="Refaya" userId="7a41adb54a81d28f" providerId="LiveId" clId="{4C7B6221-CCCF-4A2A-8B2E-6EF174EF5CC4}" dt="2023-01-26T17:49:16.286" v="1"/>
        <pc:sldMkLst>
          <pc:docMk/>
          <pc:sldMk cId="1750734739" sldId="440"/>
        </pc:sldMkLst>
        <pc:graphicFrameChg chg="mod">
          <ac:chgData name="Refaya" userId="7a41adb54a81d28f" providerId="LiveId" clId="{4C7B6221-CCCF-4A2A-8B2E-6EF174EF5CC4}" dt="2023-01-26T17:49:16.286" v="1"/>
          <ac:graphicFrameMkLst>
            <pc:docMk/>
            <pc:sldMk cId="1750734739" sldId="440"/>
            <ac:graphicFrameMk id="146441" creationId="{00000000-0000-0000-0000-000000000000}"/>
          </ac:graphicFrameMkLst>
        </pc:graphicFrameChg>
      </pc:sldChg>
      <pc:sldChg chg="modSp">
        <pc:chgData name="Refaya" userId="7a41adb54a81d28f" providerId="LiveId" clId="{4C7B6221-CCCF-4A2A-8B2E-6EF174EF5CC4}" dt="2023-01-26T17:49:40.281" v="21"/>
        <pc:sldMkLst>
          <pc:docMk/>
          <pc:sldMk cId="3049726107" sldId="475"/>
        </pc:sldMkLst>
        <pc:spChg chg="mod">
          <ac:chgData name="Refaya" userId="7a41adb54a81d28f" providerId="LiveId" clId="{4C7B6221-CCCF-4A2A-8B2E-6EF174EF5CC4}" dt="2023-01-26T17:49:40.281" v="21"/>
          <ac:spMkLst>
            <pc:docMk/>
            <pc:sldMk cId="3049726107" sldId="475"/>
            <ac:spMk id="3" creationId="{00000000-0000-0000-0000-000000000000}"/>
          </ac:spMkLst>
        </pc:spChg>
      </pc:sldChg>
      <pc:sldChg chg="modSp">
        <pc:chgData name="Refaya" userId="7a41adb54a81d28f" providerId="LiveId" clId="{4C7B6221-CCCF-4A2A-8B2E-6EF174EF5CC4}" dt="2023-01-26T17:49:40.281" v="21"/>
        <pc:sldMkLst>
          <pc:docMk/>
          <pc:sldMk cId="3990775994" sldId="478"/>
        </pc:sldMkLst>
        <pc:spChg chg="mod">
          <ac:chgData name="Refaya" userId="7a41adb54a81d28f" providerId="LiveId" clId="{4C7B6221-CCCF-4A2A-8B2E-6EF174EF5CC4}" dt="2023-01-26T17:49:40.281" v="21"/>
          <ac:spMkLst>
            <pc:docMk/>
            <pc:sldMk cId="3990775994" sldId="478"/>
            <ac:spMk id="3" creationId="{00000000-0000-0000-0000-000000000000}"/>
          </ac:spMkLst>
        </pc:spChg>
      </pc:sldChg>
      <pc:sldChg chg="modSp mod">
        <pc:chgData name="Refaya" userId="7a41adb54a81d28f" providerId="LiveId" clId="{4C7B6221-CCCF-4A2A-8B2E-6EF174EF5CC4}" dt="2023-01-26T17:49:40.281" v="21"/>
        <pc:sldMkLst>
          <pc:docMk/>
          <pc:sldMk cId="388017649" sldId="481"/>
        </pc:sldMkLst>
        <pc:spChg chg="mod">
          <ac:chgData name="Refaya" userId="7a41adb54a81d28f" providerId="LiveId" clId="{4C7B6221-CCCF-4A2A-8B2E-6EF174EF5CC4}" dt="2023-01-26T17:49:40.281" v="21"/>
          <ac:spMkLst>
            <pc:docMk/>
            <pc:sldMk cId="388017649" sldId="481"/>
            <ac:spMk id="66" creationId="{00000000-0000-0000-0000-000000000000}"/>
          </ac:spMkLst>
        </pc:spChg>
      </pc:sldChg>
      <pc:sldChg chg="modSp modNotes">
        <pc:chgData name="Refaya" userId="7a41adb54a81d28f" providerId="LiveId" clId="{4C7B6221-CCCF-4A2A-8B2E-6EF174EF5CC4}" dt="2023-01-26T17:49:40.281" v="21"/>
        <pc:sldMkLst>
          <pc:docMk/>
          <pc:sldMk cId="4131661866" sldId="485"/>
        </pc:sldMkLst>
        <pc:spChg chg="mod">
          <ac:chgData name="Refaya" userId="7a41adb54a81d28f" providerId="LiveId" clId="{4C7B6221-CCCF-4A2A-8B2E-6EF174EF5CC4}" dt="2023-01-26T17:49:40.281" v="21"/>
          <ac:spMkLst>
            <pc:docMk/>
            <pc:sldMk cId="4131661866" sldId="485"/>
            <ac:spMk id="72" creationId="{00000000-0000-0000-0000-000000000000}"/>
          </ac:spMkLst>
        </pc:spChg>
      </pc:sldChg>
      <pc:sldChg chg="modSp mod">
        <pc:chgData name="Refaya" userId="7a41adb54a81d28f" providerId="LiveId" clId="{4C7B6221-CCCF-4A2A-8B2E-6EF174EF5CC4}" dt="2023-01-26T17:49:40.281" v="21"/>
        <pc:sldMkLst>
          <pc:docMk/>
          <pc:sldMk cId="1675214600" sldId="487"/>
        </pc:sldMkLst>
        <pc:spChg chg="mod">
          <ac:chgData name="Refaya" userId="7a41adb54a81d28f" providerId="LiveId" clId="{4C7B6221-CCCF-4A2A-8B2E-6EF174EF5CC4}" dt="2023-01-26T17:49:40.281" v="21"/>
          <ac:spMkLst>
            <pc:docMk/>
            <pc:sldMk cId="1675214600" sldId="487"/>
            <ac:spMk id="86" creationId="{00000000-0000-0000-0000-000000000000}"/>
          </ac:spMkLst>
        </pc:spChg>
      </pc:sldChg>
      <pc:sldChg chg="modSp mod">
        <pc:chgData name="Refaya" userId="7a41adb54a81d28f" providerId="LiveId" clId="{4C7B6221-CCCF-4A2A-8B2E-6EF174EF5CC4}" dt="2023-01-26T17:49:40.281" v="21"/>
        <pc:sldMkLst>
          <pc:docMk/>
          <pc:sldMk cId="3411516007" sldId="489"/>
        </pc:sldMkLst>
        <pc:spChg chg="mod">
          <ac:chgData name="Refaya" userId="7a41adb54a81d28f" providerId="LiveId" clId="{4C7B6221-CCCF-4A2A-8B2E-6EF174EF5CC4}" dt="2023-01-26T17:49:40.281" v="21"/>
          <ac:spMkLst>
            <pc:docMk/>
            <pc:sldMk cId="3411516007" sldId="489"/>
            <ac:spMk id="97" creationId="{00000000-0000-0000-0000-000000000000}"/>
          </ac:spMkLst>
        </pc:spChg>
      </pc:sldChg>
      <pc:sldChg chg="modSp mod">
        <pc:chgData name="Refaya" userId="7a41adb54a81d28f" providerId="LiveId" clId="{4C7B6221-CCCF-4A2A-8B2E-6EF174EF5CC4}" dt="2023-01-26T17:49:40.281" v="21"/>
        <pc:sldMkLst>
          <pc:docMk/>
          <pc:sldMk cId="671807717" sldId="490"/>
        </pc:sldMkLst>
        <pc:spChg chg="mod">
          <ac:chgData name="Refaya" userId="7a41adb54a81d28f" providerId="LiveId" clId="{4C7B6221-CCCF-4A2A-8B2E-6EF174EF5CC4}" dt="2023-01-26T17:49:40.281" v="21"/>
          <ac:spMkLst>
            <pc:docMk/>
            <pc:sldMk cId="671807717" sldId="490"/>
            <ac:spMk id="218" creationId="{00000000-0000-0000-0000-000000000000}"/>
          </ac:spMkLst>
        </pc:spChg>
        <pc:spChg chg="mod">
          <ac:chgData name="Refaya" userId="7a41adb54a81d28f" providerId="LiveId" clId="{4C7B6221-CCCF-4A2A-8B2E-6EF174EF5CC4}" dt="2023-01-26T17:49:40.281" v="21"/>
          <ac:spMkLst>
            <pc:docMk/>
            <pc:sldMk cId="671807717" sldId="490"/>
            <ac:spMk id="219" creationId="{00000000-0000-0000-0000-000000000000}"/>
          </ac:spMkLst>
        </pc:spChg>
      </pc:sldChg>
      <pc:sldChg chg="modSp">
        <pc:chgData name="Refaya" userId="7a41adb54a81d28f" providerId="LiveId" clId="{4C7B6221-CCCF-4A2A-8B2E-6EF174EF5CC4}" dt="2023-01-26T17:49:40.281" v="21"/>
        <pc:sldMkLst>
          <pc:docMk/>
          <pc:sldMk cId="1760805314" sldId="501"/>
        </pc:sldMkLst>
        <pc:spChg chg="mod">
          <ac:chgData name="Refaya" userId="7a41adb54a81d28f" providerId="LiveId" clId="{4C7B6221-CCCF-4A2A-8B2E-6EF174EF5CC4}" dt="2023-01-26T17:49:40.281" v="21"/>
          <ac:spMkLst>
            <pc:docMk/>
            <pc:sldMk cId="1760805314" sldId="501"/>
            <ac:spMk id="2" creationId="{00000000-0000-0000-0000-000000000000}"/>
          </ac:spMkLst>
        </pc:spChg>
        <pc:spChg chg="mod">
          <ac:chgData name="Refaya" userId="7a41adb54a81d28f" providerId="LiveId" clId="{4C7B6221-CCCF-4A2A-8B2E-6EF174EF5CC4}" dt="2023-01-26T17:49:40.281" v="21"/>
          <ac:spMkLst>
            <pc:docMk/>
            <pc:sldMk cId="1760805314" sldId="501"/>
            <ac:spMk id="3" creationId="{00000000-0000-0000-0000-000000000000}"/>
          </ac:spMkLst>
        </pc:spChg>
      </pc:sldChg>
      <pc:sldChg chg="modSp">
        <pc:chgData name="Refaya" userId="7a41adb54a81d28f" providerId="LiveId" clId="{4C7B6221-CCCF-4A2A-8B2E-6EF174EF5CC4}" dt="2023-01-26T17:49:40.281" v="21"/>
        <pc:sldMkLst>
          <pc:docMk/>
          <pc:sldMk cId="1677695711" sldId="502"/>
        </pc:sldMkLst>
        <pc:spChg chg="mod">
          <ac:chgData name="Refaya" userId="7a41adb54a81d28f" providerId="LiveId" clId="{4C7B6221-CCCF-4A2A-8B2E-6EF174EF5CC4}" dt="2023-01-26T17:49:40.281" v="21"/>
          <ac:spMkLst>
            <pc:docMk/>
            <pc:sldMk cId="1677695711" sldId="502"/>
            <ac:spMk id="2" creationId="{00000000-0000-0000-0000-000000000000}"/>
          </ac:spMkLst>
        </pc:spChg>
        <pc:spChg chg="mod">
          <ac:chgData name="Refaya" userId="7a41adb54a81d28f" providerId="LiveId" clId="{4C7B6221-CCCF-4A2A-8B2E-6EF174EF5CC4}" dt="2023-01-26T17:49:40.281" v="21"/>
          <ac:spMkLst>
            <pc:docMk/>
            <pc:sldMk cId="1677695711" sldId="502"/>
            <ac:spMk id="3"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589FB-CD32-4550-9416-C6E7D2F9253C}" type="datetimeFigureOut">
              <a:rPr lang="en-IN" smtClean="0"/>
              <a:t>04-02-2023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72D8B3-EF31-4858-A257-0B67A351F131}" type="slidenum">
              <a:rPr lang="en-IN" smtClean="0"/>
              <a:t>‹#›</a:t>
            </a:fld>
            <a:endParaRPr lang="en-IN"/>
          </a:p>
        </p:txBody>
      </p:sp>
    </p:spTree>
    <p:extLst>
      <p:ext uri="{BB962C8B-B14F-4D97-AF65-F5344CB8AC3E}">
        <p14:creationId xmlns:p14="http://schemas.microsoft.com/office/powerpoint/2010/main" val="1903191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1419C2-707A-4FC8-9261-A25791BC54F3}" type="slidenum">
              <a:rPr lang="en-US" smtClean="0"/>
              <a:pPr fontAlgn="base">
                <a:spcBef>
                  <a:spcPct val="0"/>
                </a:spcBef>
                <a:spcAft>
                  <a:spcPct val="0"/>
                </a:spcAft>
                <a:defRPr/>
              </a:pPr>
              <a:t>9</a:t>
            </a:fld>
            <a:endParaRPr lang="en-US"/>
          </a:p>
        </p:txBody>
      </p:sp>
    </p:spTree>
    <p:extLst>
      <p:ext uri="{BB962C8B-B14F-4D97-AF65-F5344CB8AC3E}">
        <p14:creationId xmlns:p14="http://schemas.microsoft.com/office/powerpoint/2010/main" val="15065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02133D1-48AF-4B13-959D-35012AD97B80}" type="slidenum">
              <a:rPr lang="en-US" smtClean="0"/>
              <a:pPr>
                <a:defRPr/>
              </a:pPr>
              <a:t>36</a:t>
            </a:fld>
            <a:endParaRPr lang="en-US"/>
          </a:p>
        </p:txBody>
      </p:sp>
    </p:spTree>
    <p:extLst>
      <p:ext uri="{BB962C8B-B14F-4D97-AF65-F5344CB8AC3E}">
        <p14:creationId xmlns:p14="http://schemas.microsoft.com/office/powerpoint/2010/main" val="681770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96971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03056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EDB00DF-55F0-4949-ABD7-5A068FFD081A}" type="slidenum">
              <a:rPr lang="en-US" smtClean="0"/>
              <a:pPr>
                <a:defRPr/>
              </a:pPr>
              <a:t>49</a:t>
            </a:fld>
            <a:endParaRPr lang="en-US"/>
          </a:p>
        </p:txBody>
      </p:sp>
    </p:spTree>
    <p:extLst>
      <p:ext uri="{BB962C8B-B14F-4D97-AF65-F5344CB8AC3E}">
        <p14:creationId xmlns:p14="http://schemas.microsoft.com/office/powerpoint/2010/main" val="3566992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EDB00DF-55F0-4949-ABD7-5A068FFD081A}" type="slidenum">
              <a:rPr lang="en-US" smtClean="0"/>
              <a:pPr>
                <a:defRPr/>
              </a:pPr>
              <a:t>50</a:t>
            </a:fld>
            <a:endParaRPr lang="en-US"/>
          </a:p>
        </p:txBody>
      </p:sp>
    </p:spTree>
    <p:extLst>
      <p:ext uri="{BB962C8B-B14F-4D97-AF65-F5344CB8AC3E}">
        <p14:creationId xmlns:p14="http://schemas.microsoft.com/office/powerpoint/2010/main" val="3426413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6E523A-FC9C-4614-8C2E-030E61091C30}" type="slidenum">
              <a:rPr lang="en-US" smtClean="0"/>
              <a:pPr/>
              <a:t>53</a:t>
            </a:fld>
            <a:endParaRPr lang="en-US"/>
          </a:p>
        </p:txBody>
      </p:sp>
    </p:spTree>
    <p:extLst>
      <p:ext uri="{BB962C8B-B14F-4D97-AF65-F5344CB8AC3E}">
        <p14:creationId xmlns:p14="http://schemas.microsoft.com/office/powerpoint/2010/main" val="151723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414338" y="687388"/>
            <a:ext cx="6030912" cy="3394075"/>
          </a:xfrm>
          <a:ln/>
        </p:spPr>
      </p:sp>
      <p:sp>
        <p:nvSpPr>
          <p:cNvPr id="35843" name="Notes Placeholder 2"/>
          <p:cNvSpPr>
            <a:spLocks noGrp="1"/>
          </p:cNvSpPr>
          <p:nvPr>
            <p:ph type="body" idx="1"/>
          </p:nvPr>
        </p:nvSpPr>
        <p:spPr>
          <a:noFill/>
          <a:ln/>
        </p:spPr>
        <p:txBody>
          <a:bodyPr/>
          <a:lstStyle/>
          <a:p>
            <a:r>
              <a:rPr lang="en-GB">
                <a:latin typeface="Arial" pitchFamily="34" charset="0"/>
              </a:rPr>
              <a:t>Ocean warming drives hurricanes.</a:t>
            </a:r>
          </a:p>
          <a:p>
            <a:r>
              <a:rPr lang="en-GB">
                <a:latin typeface="Arial" pitchFamily="34" charset="0"/>
              </a:rPr>
              <a:t>Difficult to say that Katrina is a climate change event but there is no doubt that frequency of such extreme events is increasing and some are new:</a:t>
            </a:r>
          </a:p>
          <a:p>
            <a:r>
              <a:rPr lang="en-GB">
                <a:latin typeface="Arial" pitchFamily="34" charset="0"/>
              </a:rPr>
              <a:t>In 2004 the first hurricane ever formed in the South Atlantic, and  Cyclone GAFILO  was the most powerful storm in the INDIAN Ocean.</a:t>
            </a:r>
          </a:p>
          <a:p>
            <a:r>
              <a:rPr lang="en-GB">
                <a:latin typeface="Arial" pitchFamily="34" charset="0"/>
              </a:rPr>
              <a:t>http://en.wikipedia.org/wiki/Cyclone_Gafilo</a:t>
            </a:r>
          </a:p>
          <a:p>
            <a:endParaRPr lang="en-GB">
              <a:latin typeface="Arial" pitchFamily="34" charset="0"/>
            </a:endParaRPr>
          </a:p>
        </p:txBody>
      </p:sp>
    </p:spTree>
    <p:extLst>
      <p:ext uri="{BB962C8B-B14F-4D97-AF65-F5344CB8AC3E}">
        <p14:creationId xmlns:p14="http://schemas.microsoft.com/office/powerpoint/2010/main" val="3123238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4D4ABC-A2FD-40C3-B418-3CC1F0852913}" type="slidenum">
              <a:rPr lang="en-US" smtClean="0">
                <a:latin typeface="Arial" pitchFamily="34" charset="0"/>
                <a:cs typeface="Arial" pitchFamily="34" charset="0"/>
              </a:rPr>
              <a:pPr fontAlgn="base">
                <a:spcBef>
                  <a:spcPct val="0"/>
                </a:spcBef>
                <a:spcAft>
                  <a:spcPct val="0"/>
                </a:spcAft>
              </a:pPr>
              <a:t>55</a:t>
            </a:fld>
            <a:endParaRPr lang="en-US">
              <a:latin typeface="Arial" pitchFamily="34" charset="0"/>
              <a:cs typeface="Arial" pitchFamily="34" charset="0"/>
            </a:endParaRPr>
          </a:p>
        </p:txBody>
      </p:sp>
      <p:sp>
        <p:nvSpPr>
          <p:cNvPr id="1392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9268" name="Rectangle 3"/>
          <p:cNvSpPr>
            <a:spLocks noGrp="1" noChangeArrowheads="1"/>
          </p:cNvSpPr>
          <p:nvPr>
            <p:ph type="body" idx="1"/>
          </p:nvPr>
        </p:nvSpPr>
        <p:spPr bwMode="auto">
          <a:xfrm>
            <a:off x="738188" y="4314825"/>
            <a:ext cx="5229225" cy="4087813"/>
          </a:xfrm>
          <a:noFill/>
        </p:spPr>
        <p:txBody>
          <a:bodyPr wrap="square" numCol="1" anchor="t" anchorCtr="0" compatLnSpc="1">
            <a:prstTxWarp prst="textNoShape">
              <a:avLst/>
            </a:prstTxWarp>
          </a:bodyPr>
          <a:lstStyle/>
          <a:p>
            <a:pPr eaLnBrk="1" hangingPunct="1">
              <a:lnSpc>
                <a:spcPct val="90000"/>
              </a:lnSpc>
              <a:spcBef>
                <a:spcPct val="0"/>
              </a:spcBef>
            </a:pPr>
            <a:r>
              <a:rPr lang="en-US" b="1">
                <a:latin typeface="Arial" pitchFamily="34" charset="0"/>
                <a:ea typeface="ＭＳ Ｐゴシック"/>
                <a:cs typeface="Arial" pitchFamily="34" charset="0"/>
              </a:rPr>
              <a:t>Scoping studies</a:t>
            </a:r>
            <a:r>
              <a:rPr lang="en-US">
                <a:latin typeface="Arial" pitchFamily="34" charset="0"/>
                <a:ea typeface="ＭＳ Ｐゴシック"/>
                <a:cs typeface="Arial" pitchFamily="34" charset="0"/>
              </a:rPr>
              <a:t>: </a:t>
            </a:r>
          </a:p>
          <a:p>
            <a:pPr eaLnBrk="1" hangingPunct="1">
              <a:lnSpc>
                <a:spcPct val="90000"/>
              </a:lnSpc>
              <a:spcBef>
                <a:spcPct val="0"/>
              </a:spcBef>
              <a:buFontTx/>
              <a:buChar char="•"/>
            </a:pPr>
            <a:endParaRPr lang="en-US">
              <a:latin typeface="Arial" pitchFamily="34" charset="0"/>
              <a:ea typeface="ＭＳ Ｐゴシック"/>
              <a:cs typeface="Arial" pitchFamily="34" charset="0"/>
            </a:endParaRPr>
          </a:p>
          <a:p>
            <a:pPr eaLnBrk="1" hangingPunct="1">
              <a:lnSpc>
                <a:spcPct val="90000"/>
              </a:lnSpc>
              <a:spcBef>
                <a:spcPct val="0"/>
              </a:spcBef>
              <a:buFontTx/>
              <a:buChar char="•"/>
            </a:pPr>
            <a:r>
              <a:rPr lang="en-US">
                <a:latin typeface="Arial" pitchFamily="34" charset="0"/>
                <a:ea typeface="ＭＳ Ｐゴシック"/>
                <a:cs typeface="Arial" pitchFamily="34" charset="0"/>
              </a:rPr>
              <a:t>UKCIP launched in 1997 </a:t>
            </a:r>
            <a:r>
              <a:rPr lang="en-GB">
                <a:latin typeface="Arial" pitchFamily="34" charset="0"/>
                <a:ea typeface="ＭＳ Ｐゴシック"/>
                <a:cs typeface="Arial" pitchFamily="34" charset="0"/>
              </a:rPr>
              <a:t>to help co-ordinate scientific research into the impacts of climate change, and to help organisations adapt to those unavoidable impacts </a:t>
            </a:r>
            <a:endParaRPr lang="en-US">
              <a:latin typeface="Arial" pitchFamily="34" charset="0"/>
              <a:ea typeface="ＭＳ Ｐゴシック"/>
              <a:cs typeface="Arial" pitchFamily="34" charset="0"/>
            </a:endParaRPr>
          </a:p>
          <a:p>
            <a:pPr eaLnBrk="1" hangingPunct="1">
              <a:lnSpc>
                <a:spcPct val="90000"/>
              </a:lnSpc>
              <a:spcBef>
                <a:spcPct val="0"/>
              </a:spcBef>
              <a:buFontTx/>
              <a:buChar char="•"/>
            </a:pPr>
            <a:endParaRPr lang="en-US">
              <a:latin typeface="Arial" pitchFamily="34" charset="0"/>
              <a:ea typeface="ＭＳ Ｐゴシック"/>
              <a:cs typeface="Arial" pitchFamily="34" charset="0"/>
            </a:endParaRPr>
          </a:p>
          <a:p>
            <a:pPr eaLnBrk="1" hangingPunct="1">
              <a:lnSpc>
                <a:spcPct val="90000"/>
              </a:lnSpc>
              <a:spcBef>
                <a:spcPct val="0"/>
              </a:spcBef>
              <a:buFontTx/>
              <a:buChar char="•"/>
            </a:pPr>
            <a:r>
              <a:rPr lang="en-US">
                <a:latin typeface="Arial" pitchFamily="34" charset="0"/>
                <a:ea typeface="ＭＳ Ｐゴシック"/>
                <a:cs typeface="Arial" pitchFamily="34" charset="0"/>
              </a:rPr>
              <a:t>In order to determine the impacts of climate change, scoping studies have been produced for most regions. </a:t>
            </a:r>
          </a:p>
          <a:p>
            <a:pPr eaLnBrk="1" hangingPunct="1">
              <a:lnSpc>
                <a:spcPct val="90000"/>
              </a:lnSpc>
              <a:spcBef>
                <a:spcPct val="0"/>
              </a:spcBef>
            </a:pPr>
            <a:endParaRPr lang="en-US">
              <a:latin typeface="Arial" pitchFamily="34" charset="0"/>
              <a:ea typeface="ＭＳ Ｐゴシック"/>
              <a:cs typeface="Arial" pitchFamily="34" charset="0"/>
            </a:endParaRPr>
          </a:p>
          <a:p>
            <a:pPr eaLnBrk="1" hangingPunct="1">
              <a:lnSpc>
                <a:spcPct val="90000"/>
              </a:lnSpc>
              <a:spcBef>
                <a:spcPct val="0"/>
              </a:spcBef>
              <a:buFontTx/>
              <a:buChar char="•"/>
            </a:pPr>
            <a:r>
              <a:rPr lang="en-US">
                <a:latin typeface="Arial" pitchFamily="34" charset="0"/>
                <a:ea typeface="ＭＳ Ｐゴシック"/>
                <a:cs typeface="Arial" pitchFamily="34" charset="0"/>
              </a:rPr>
              <a:t>More specifically for the </a:t>
            </a:r>
            <a:r>
              <a:rPr lang="en-US" b="1" i="1">
                <a:latin typeface="Arial" pitchFamily="34" charset="0"/>
                <a:ea typeface="ＭＳ Ｐゴシック"/>
                <a:cs typeface="Arial" pitchFamily="34" charset="0"/>
              </a:rPr>
              <a:t>health sector</a:t>
            </a:r>
            <a:r>
              <a:rPr lang="en-US">
                <a:latin typeface="Arial" pitchFamily="34" charset="0"/>
                <a:ea typeface="ＭＳ Ｐゴシック"/>
                <a:cs typeface="Arial" pitchFamily="34" charset="0"/>
              </a:rPr>
              <a:t>, quantitative estimates of the possible impacts of climate change on health in the</a:t>
            </a:r>
          </a:p>
        </p:txBody>
      </p:sp>
    </p:spTree>
    <p:extLst>
      <p:ext uri="{BB962C8B-B14F-4D97-AF65-F5344CB8AC3E}">
        <p14:creationId xmlns:p14="http://schemas.microsoft.com/office/powerpoint/2010/main" val="846236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D495A9FE-3794-45AC-A4DA-70890B706662}" type="slidenum">
              <a:rPr lang="en-US" smtClean="0"/>
              <a:pPr>
                <a:defRPr/>
              </a:pPr>
              <a:t>56</a:t>
            </a:fld>
            <a:endParaRPr lang="en-US"/>
          </a:p>
        </p:txBody>
      </p:sp>
    </p:spTree>
    <p:extLst>
      <p:ext uri="{BB962C8B-B14F-4D97-AF65-F5344CB8AC3E}">
        <p14:creationId xmlns:p14="http://schemas.microsoft.com/office/powerpoint/2010/main" val="3329486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6E523A-FC9C-4614-8C2E-030E61091C30}" type="slidenum">
              <a:rPr lang="en-US" smtClean="0"/>
              <a:pPr/>
              <a:t>58</a:t>
            </a:fld>
            <a:endParaRPr lang="en-US"/>
          </a:p>
        </p:txBody>
      </p:sp>
    </p:spTree>
    <p:extLst>
      <p:ext uri="{BB962C8B-B14F-4D97-AF65-F5344CB8AC3E}">
        <p14:creationId xmlns:p14="http://schemas.microsoft.com/office/powerpoint/2010/main" val="3890915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EDB00DF-55F0-4949-ABD7-5A068FFD081A}" type="slidenum">
              <a:rPr lang="en-US" smtClean="0"/>
              <a:pPr>
                <a:defRPr/>
              </a:pPr>
              <a:t>11</a:t>
            </a:fld>
            <a:endParaRPr lang="en-US"/>
          </a:p>
        </p:txBody>
      </p:sp>
    </p:spTree>
    <p:extLst>
      <p:ext uri="{BB962C8B-B14F-4D97-AF65-F5344CB8AC3E}">
        <p14:creationId xmlns:p14="http://schemas.microsoft.com/office/powerpoint/2010/main" val="2611806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D495A9FE-3794-45AC-A4DA-70890B706662}" type="slidenum">
              <a:rPr lang="en-US" smtClean="0"/>
              <a:pPr>
                <a:defRPr/>
              </a:pPr>
              <a:t>59</a:t>
            </a:fld>
            <a:endParaRPr lang="en-US"/>
          </a:p>
        </p:txBody>
      </p:sp>
    </p:spTree>
    <p:extLst>
      <p:ext uri="{BB962C8B-B14F-4D97-AF65-F5344CB8AC3E}">
        <p14:creationId xmlns:p14="http://schemas.microsoft.com/office/powerpoint/2010/main" val="3193694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6E523A-FC9C-4614-8C2E-030E61091C30}" type="slidenum">
              <a:rPr lang="en-US" smtClean="0"/>
              <a:pPr/>
              <a:t>60</a:t>
            </a:fld>
            <a:endParaRPr lang="en-US"/>
          </a:p>
        </p:txBody>
      </p:sp>
    </p:spTree>
    <p:extLst>
      <p:ext uri="{BB962C8B-B14F-4D97-AF65-F5344CB8AC3E}">
        <p14:creationId xmlns:p14="http://schemas.microsoft.com/office/powerpoint/2010/main" val="3466061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6E523A-FC9C-4614-8C2E-030E61091C30}" type="slidenum">
              <a:rPr lang="en-US" smtClean="0"/>
              <a:pPr/>
              <a:t>61</a:t>
            </a:fld>
            <a:endParaRPr lang="en-US"/>
          </a:p>
        </p:txBody>
      </p:sp>
    </p:spTree>
    <p:extLst>
      <p:ext uri="{BB962C8B-B14F-4D97-AF65-F5344CB8AC3E}">
        <p14:creationId xmlns:p14="http://schemas.microsoft.com/office/powerpoint/2010/main" val="3210808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D495A9FE-3794-45AC-A4DA-70890B706662}" type="slidenum">
              <a:rPr lang="en-US" smtClean="0"/>
              <a:pPr>
                <a:defRPr/>
              </a:pPr>
              <a:t>62</a:t>
            </a:fld>
            <a:endParaRPr lang="en-US"/>
          </a:p>
        </p:txBody>
      </p:sp>
    </p:spTree>
    <p:extLst>
      <p:ext uri="{BB962C8B-B14F-4D97-AF65-F5344CB8AC3E}">
        <p14:creationId xmlns:p14="http://schemas.microsoft.com/office/powerpoint/2010/main" val="783074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EDB00DF-55F0-4949-ABD7-5A068FFD081A}" type="slidenum">
              <a:rPr lang="en-US" smtClean="0"/>
              <a:pPr>
                <a:defRPr/>
              </a:pPr>
              <a:t>64</a:t>
            </a:fld>
            <a:endParaRPr lang="en-US"/>
          </a:p>
        </p:txBody>
      </p:sp>
    </p:spTree>
    <p:extLst>
      <p:ext uri="{BB962C8B-B14F-4D97-AF65-F5344CB8AC3E}">
        <p14:creationId xmlns:p14="http://schemas.microsoft.com/office/powerpoint/2010/main" val="3300970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76996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30270E-E52E-4B1E-ABE3-7423962186C0}" type="slidenum">
              <a:rPr lang="en-US" smtClean="0"/>
              <a:pPr/>
              <a:t>73</a:t>
            </a:fld>
            <a:endParaRPr lang="en-US"/>
          </a:p>
        </p:txBody>
      </p:sp>
    </p:spTree>
    <p:extLst>
      <p:ext uri="{BB962C8B-B14F-4D97-AF65-F5344CB8AC3E}">
        <p14:creationId xmlns:p14="http://schemas.microsoft.com/office/powerpoint/2010/main" val="78956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1391D1-F5D6-446E-995C-A00BEE7BB914}" type="slidenum">
              <a:rPr lang="en-US"/>
              <a:pPr/>
              <a:t>74</a:t>
            </a:fld>
            <a:endParaRPr lang="en-US"/>
          </a:p>
        </p:txBody>
      </p:sp>
      <p:sp>
        <p:nvSpPr>
          <p:cNvPr id="348162" name="Rectangle 2"/>
          <p:cNvSpPr>
            <a:spLocks noGrp="1" noRot="1" noChangeAspect="1" noChangeArrowheads="1" noTextEdit="1"/>
          </p:cNvSpPr>
          <p:nvPr>
            <p:ph type="sldImg"/>
          </p:nvPr>
        </p:nvSpPr>
        <p:spPr>
          <a:ln/>
        </p:spPr>
      </p:sp>
      <p:sp>
        <p:nvSpPr>
          <p:cNvPr id="357378" name="Rectangle 2"/>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60068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World Health Organization</a:t>
            </a:r>
          </a:p>
        </p:txBody>
      </p:sp>
      <p:sp>
        <p:nvSpPr>
          <p:cNvPr id="5" name="Rectangle 3"/>
          <p:cNvSpPr>
            <a:spLocks noGrp="1" noChangeArrowheads="1"/>
          </p:cNvSpPr>
          <p:nvPr>
            <p:ph type="dt" idx="1"/>
          </p:nvPr>
        </p:nvSpPr>
        <p:spPr>
          <a:ln/>
        </p:spPr>
        <p:txBody>
          <a:bodyPr/>
          <a:lstStyle/>
          <a:p>
            <a:fld id="{AA110F8F-24B3-4186-9FB5-5EE0951BEC42}" type="datetime3">
              <a:rPr lang="en-US"/>
              <a:pPr/>
              <a:t>4 February 2023</a:t>
            </a:fld>
            <a:endParaRPr lang="en-US"/>
          </a:p>
        </p:txBody>
      </p:sp>
      <p:sp>
        <p:nvSpPr>
          <p:cNvPr id="7" name="Rectangle 7"/>
          <p:cNvSpPr>
            <a:spLocks noGrp="1" noChangeArrowheads="1"/>
          </p:cNvSpPr>
          <p:nvPr>
            <p:ph type="sldNum" sz="quarter" idx="5"/>
          </p:nvPr>
        </p:nvSpPr>
        <p:spPr>
          <a:ln/>
        </p:spPr>
        <p:txBody>
          <a:bodyPr/>
          <a:lstStyle/>
          <a:p>
            <a:fld id="{87AF6BC7-E818-4895-B944-896D74C231B1}" type="slidenum">
              <a:rPr lang="en-US"/>
              <a:pPr/>
              <a:t>12</a:t>
            </a:fld>
            <a:endParaRPr lang="en-US"/>
          </a:p>
        </p:txBody>
      </p:sp>
      <p:sp>
        <p:nvSpPr>
          <p:cNvPr id="890882" name="Rectangle 2"/>
          <p:cNvSpPr>
            <a:spLocks noGrp="1" noRot="1" noChangeAspect="1" noChangeArrowheads="1" noTextEdit="1"/>
          </p:cNvSpPr>
          <p:nvPr>
            <p:ph type="sldImg"/>
          </p:nvPr>
        </p:nvSpPr>
        <p:spPr>
          <a:xfrm>
            <a:off x="403225" y="681038"/>
            <a:ext cx="6053138" cy="3405187"/>
          </a:xfrm>
          <a:ln/>
        </p:spPr>
      </p:sp>
      <p:sp>
        <p:nvSpPr>
          <p:cNvPr id="890883" name="Rectangle 3"/>
          <p:cNvSpPr>
            <a:spLocks noGrp="1" noChangeArrowheads="1"/>
          </p:cNvSpPr>
          <p:nvPr>
            <p:ph type="body" idx="1"/>
          </p:nvPr>
        </p:nvSpPr>
        <p:spPr/>
        <p:txBody>
          <a:bodyPr/>
          <a:lstStyle/>
          <a:p>
            <a:pPr marL="228600" indent="-228600"/>
            <a:endParaRPr lang="en-GB" sz="1000"/>
          </a:p>
        </p:txBody>
      </p:sp>
    </p:spTree>
    <p:extLst>
      <p:ext uri="{BB962C8B-B14F-4D97-AF65-F5344CB8AC3E}">
        <p14:creationId xmlns:p14="http://schemas.microsoft.com/office/powerpoint/2010/main" val="1849486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27342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EAEA1D8-803F-4676-A3DF-57D8390DAA7F}" type="slidenum">
              <a:rPr lang="en-US" smtClean="0"/>
              <a:pPr>
                <a:defRPr/>
              </a:pPr>
              <a:t>16</a:t>
            </a:fld>
            <a:endParaRPr lang="en-US"/>
          </a:p>
        </p:txBody>
      </p:sp>
    </p:spTree>
    <p:extLst>
      <p:ext uri="{BB962C8B-B14F-4D97-AF65-F5344CB8AC3E}">
        <p14:creationId xmlns:p14="http://schemas.microsoft.com/office/powerpoint/2010/main" val="2468607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normAutofit fontScale="85000" lnSpcReduction="20000"/>
          </a:bodyPr>
          <a:lstStyle/>
          <a:p>
            <a:r>
              <a:rPr lang="en-GB">
                <a:latin typeface="Arial" pitchFamily="34" charset="0"/>
              </a:rPr>
              <a:t>The earth absorbed huge quantities of carbon dioxide into fossil fuel deposits in the carboniferous period – it took about 160 million years within that period to reduce it to levels which support today’s level of life – we have unlocked a significant proportion of this carbon in 160 years.</a:t>
            </a:r>
          </a:p>
          <a:p>
            <a:r>
              <a:rPr lang="en-GB">
                <a:latin typeface="Arial" pitchFamily="34" charset="0"/>
              </a:rPr>
              <a:t> </a:t>
            </a:r>
          </a:p>
          <a:p>
            <a:r>
              <a:rPr lang="en-GB">
                <a:latin typeface="Arial" pitchFamily="34" charset="0"/>
              </a:rPr>
              <a:t>We have already released well over 500 billion tonnes of carbon into the atmosphere over h.  We are set to burn the next 500 billion in 40 years.  That will exceed the trillion tonnes carbon budget that will tip us into dangerous climate change (over 2 degrees etc...).</a:t>
            </a:r>
          </a:p>
          <a:p>
            <a:r>
              <a:rPr lang="en-GB">
                <a:latin typeface="Arial" pitchFamily="34" charset="0"/>
              </a:rPr>
              <a:t> </a:t>
            </a:r>
          </a:p>
          <a:p>
            <a:r>
              <a:rPr lang="en-GB">
                <a:latin typeface="Arial" pitchFamily="34" charset="0"/>
              </a:rPr>
              <a:t>If we limit the emissions to less than a trillion tonnes, then we stand a 25% chance of avoiding dangerous climate change.  That means taking significant action at all levels now.</a:t>
            </a:r>
          </a:p>
          <a:p>
            <a:r>
              <a:rPr lang="en-GB">
                <a:latin typeface="Arial" pitchFamily="34" charset="0"/>
              </a:rPr>
              <a:t> </a:t>
            </a:r>
          </a:p>
          <a:p>
            <a:r>
              <a:rPr lang="en-GB">
                <a:latin typeface="Arial" pitchFamily="34" charset="0"/>
              </a:rPr>
              <a:t>-----------------</a:t>
            </a:r>
          </a:p>
          <a:p>
            <a:r>
              <a:rPr lang="en-GB">
                <a:latin typeface="Arial" pitchFamily="34" charset="0"/>
              </a:rPr>
              <a:t> </a:t>
            </a:r>
          </a:p>
          <a:p>
            <a:r>
              <a:rPr lang="en-GB">
                <a:latin typeface="Arial" pitchFamily="34" charset="0"/>
              </a:rPr>
              <a:t>In 2003 heatwave, 35,000 people died prematurely in Europe, 2000 of them in London in 10 days – and nobody even realised until several weeks afterwards [I can supply reference]</a:t>
            </a:r>
          </a:p>
          <a:p>
            <a:r>
              <a:rPr lang="en-GB">
                <a:latin typeface="Arial" pitchFamily="34" charset="0"/>
              </a:rPr>
              <a:t> </a:t>
            </a:r>
          </a:p>
          <a:p>
            <a:r>
              <a:rPr lang="en-GB">
                <a:latin typeface="Arial" pitchFamily="34" charset="0"/>
              </a:rPr>
              <a:t>Health professionals and the NHS are widely respected and trusted</a:t>
            </a:r>
          </a:p>
          <a:p>
            <a:r>
              <a:rPr lang="en-GB">
                <a:latin typeface="Arial" pitchFamily="34" charset="0"/>
              </a:rPr>
              <a:t> </a:t>
            </a:r>
          </a:p>
          <a:p>
            <a:r>
              <a:rPr lang="en-GB">
                <a:latin typeface="Arial" pitchFamily="34" charset="0"/>
              </a:rPr>
              <a:t>There are many immediate benefits too (“co-benefits”) by changing how we move (active travel) and what we eat (less meat/dairy), and how much attention we pay to e.g. helping our patients improve their home insulation.</a:t>
            </a:r>
          </a:p>
          <a:p>
            <a:r>
              <a:rPr lang="en-GB">
                <a:latin typeface="Arial" pitchFamily="34" charset="0"/>
              </a:rPr>
              <a:t> </a:t>
            </a:r>
          </a:p>
          <a:p>
            <a:r>
              <a:rPr lang="en-GB">
                <a:latin typeface="Arial" pitchFamily="34" charset="0"/>
              </a:rPr>
              <a:t>-------------------</a:t>
            </a:r>
          </a:p>
          <a:p>
            <a:r>
              <a:rPr lang="en-GB">
                <a:latin typeface="Arial" pitchFamily="34" charset="0"/>
              </a:rPr>
              <a:t> </a:t>
            </a:r>
          </a:p>
          <a:p>
            <a:r>
              <a:rPr lang="en-GB">
                <a:latin typeface="Arial" pitchFamily="34" charset="0"/>
              </a:rPr>
              <a:t>“Humanity's carbon budget set at one trillion tonnes.”  New Scientist, 29 April 2009</a:t>
            </a:r>
          </a:p>
        </p:txBody>
      </p:sp>
    </p:spTree>
    <p:extLst>
      <p:ext uri="{BB962C8B-B14F-4D97-AF65-F5344CB8AC3E}">
        <p14:creationId xmlns:p14="http://schemas.microsoft.com/office/powerpoint/2010/main" val="58217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401638" y="681038"/>
            <a:ext cx="6054725" cy="3406775"/>
          </a:xfrm>
          <a:ln/>
        </p:spPr>
      </p:sp>
      <p:sp>
        <p:nvSpPr>
          <p:cNvPr id="97283" name="Rectangle 3"/>
          <p:cNvSpPr>
            <a:spLocks noGrp="1" noChangeArrowheads="1"/>
          </p:cNvSpPr>
          <p:nvPr>
            <p:ph type="body" idx="1"/>
          </p:nvPr>
        </p:nvSpPr>
        <p:spPr>
          <a:xfrm>
            <a:off x="685801" y="4314746"/>
            <a:ext cx="5859463" cy="4087654"/>
          </a:xfrm>
          <a:noFill/>
          <a:ln w="9525"/>
        </p:spPr>
        <p:txBody>
          <a:bodyPr/>
          <a:lstStyle/>
          <a:p>
            <a:pPr>
              <a:buFontTx/>
              <a:buChar char="•"/>
            </a:pPr>
            <a:r>
              <a:rPr lang="en-GB">
                <a:latin typeface="Arial" pitchFamily="34" charset="0"/>
              </a:rPr>
              <a:t>Half of human greenhouse gas emissions have been since 1973!!! They last a long time, too: 1/5 will still be in the atmosphere, warming us, in 33,000 years time.</a:t>
            </a:r>
            <a:endParaRPr lang="en-US">
              <a:latin typeface="Arial" pitchFamily="34" charset="0"/>
            </a:endParaRPr>
          </a:p>
        </p:txBody>
      </p:sp>
    </p:spTree>
    <p:extLst>
      <p:ext uri="{BB962C8B-B14F-4D97-AF65-F5344CB8AC3E}">
        <p14:creationId xmlns:p14="http://schemas.microsoft.com/office/powerpoint/2010/main" val="2367340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57171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4C4018-E2D9-4531-915A-320F977319C9}" type="slidenum">
              <a:rPr lang="en-US"/>
              <a:pPr/>
              <a:t>28</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20750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2/4/2023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2/4/2023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2/4/2023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2/4/2023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2/4/2023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fld id="{42E03BA1-BD65-434B-B5B0-36FD4C94DEBE}" type="slidenum">
              <a:rPr lang="en-US"/>
              <a:pPr>
                <a:defRPr/>
              </a:pPr>
              <a:t>‹#›</a:t>
            </a:fld>
            <a:r>
              <a:rPr lang="en-US"/>
              <a:t> </a:t>
            </a:r>
            <a:endParaRPr lang="en-US">
              <a:solidFill>
                <a:schemeClr val="tx1"/>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defRPr/>
            </a:pPr>
            <a:endParaRPr lang="en-US"/>
          </a:p>
        </p:txBody>
      </p:sp>
    </p:spTree>
    <p:extLst>
      <p:ext uri="{BB962C8B-B14F-4D97-AF65-F5344CB8AC3E}">
        <p14:creationId xmlns:p14="http://schemas.microsoft.com/office/powerpoint/2010/main" val="703272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054"/>
          <p:cNvSpPr>
            <a:spLocks noGrp="1" noChangeArrowheads="1"/>
          </p:cNvSpPr>
          <p:nvPr>
            <p:ph type="dt" sz="half" idx="10"/>
          </p:nvPr>
        </p:nvSpPr>
        <p:spPr>
          <a:ln/>
        </p:spPr>
        <p:txBody>
          <a:bodyPr/>
          <a:lstStyle>
            <a:lvl1pPr>
              <a:defRPr/>
            </a:lvl1pPr>
          </a:lstStyle>
          <a:p>
            <a:pPr>
              <a:defRPr/>
            </a:pPr>
            <a:endParaRPr lang="en-US"/>
          </a:p>
        </p:txBody>
      </p:sp>
      <p:sp>
        <p:nvSpPr>
          <p:cNvPr id="4" name="Rectangle 2055"/>
          <p:cNvSpPr>
            <a:spLocks noGrp="1" noChangeArrowheads="1"/>
          </p:cNvSpPr>
          <p:nvPr>
            <p:ph type="ftr" sz="quarter" idx="11"/>
          </p:nvPr>
        </p:nvSpPr>
        <p:spPr>
          <a:ln/>
        </p:spPr>
        <p:txBody>
          <a:bodyPr/>
          <a:lstStyle>
            <a:lvl1pPr>
              <a:defRPr/>
            </a:lvl1pPr>
          </a:lstStyle>
          <a:p>
            <a:pPr>
              <a:defRPr/>
            </a:pPr>
            <a:r>
              <a:rPr lang="en-US"/>
              <a:t>IPCC Report 2007</a:t>
            </a:r>
          </a:p>
          <a:p>
            <a:pPr>
              <a:defRPr/>
            </a:pPr>
            <a:endParaRPr lang="en-US"/>
          </a:p>
        </p:txBody>
      </p:sp>
      <p:sp>
        <p:nvSpPr>
          <p:cNvPr id="5" name="Rectangle 2056"/>
          <p:cNvSpPr>
            <a:spLocks noGrp="1" noChangeArrowheads="1"/>
          </p:cNvSpPr>
          <p:nvPr>
            <p:ph type="sldNum" sz="quarter" idx="12"/>
          </p:nvPr>
        </p:nvSpPr>
        <p:spPr>
          <a:ln/>
        </p:spPr>
        <p:txBody>
          <a:bodyPr/>
          <a:lstStyle>
            <a:lvl1pPr>
              <a:defRPr/>
            </a:lvl1pPr>
          </a:lstStyle>
          <a:p>
            <a:pPr>
              <a:defRPr/>
            </a:pPr>
            <a:fld id="{8A95822D-83C5-4AE4-ABC2-B68B5353F34D}" type="slidenum">
              <a:rPr lang="en-US"/>
              <a:pPr>
                <a:defRPr/>
              </a:pPr>
              <a:t>‹#›</a:t>
            </a:fld>
            <a:endParaRPr lang="en-US"/>
          </a:p>
        </p:txBody>
      </p:sp>
    </p:spTree>
    <p:extLst>
      <p:ext uri="{BB962C8B-B14F-4D97-AF65-F5344CB8AC3E}">
        <p14:creationId xmlns:p14="http://schemas.microsoft.com/office/powerpoint/2010/main" val="72348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88534" y="404813"/>
            <a:ext cx="9577917" cy="830262"/>
          </a:xfrm>
        </p:spPr>
        <p:txBody>
          <a:bodyPr/>
          <a:lstStyle/>
          <a:p>
            <a:r>
              <a:rPr lang="en-US"/>
              <a:t>Click to edit Master title style</a:t>
            </a:r>
          </a:p>
        </p:txBody>
      </p:sp>
      <p:sp>
        <p:nvSpPr>
          <p:cNvPr id="3" name="Text Placeholder 2"/>
          <p:cNvSpPr>
            <a:spLocks noGrp="1"/>
          </p:cNvSpPr>
          <p:nvPr>
            <p:ph type="body" sz="half" idx="1"/>
          </p:nvPr>
        </p:nvSpPr>
        <p:spPr>
          <a:xfrm>
            <a:off x="1320800" y="1981200"/>
            <a:ext cx="4673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4673600" cy="3886200"/>
          </a:xfrm>
        </p:spPr>
        <p:txBody>
          <a:bodyPr/>
          <a:lstStyle/>
          <a:p>
            <a:pPr lvl="0"/>
            <a:endParaRPr lang="en-US" noProof="0"/>
          </a:p>
        </p:txBody>
      </p:sp>
    </p:spTree>
    <p:extLst>
      <p:ext uri="{BB962C8B-B14F-4D97-AF65-F5344CB8AC3E}">
        <p14:creationId xmlns:p14="http://schemas.microsoft.com/office/powerpoint/2010/main" val="2723616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24" name="Google Shape;24;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2788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2/4/2023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2/4/2023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0" r:id="rId19"/>
    <p:sldLayoutId id="2147483671" r:id="rId20"/>
    <p:sldLayoutId id="2147483672" r:id="rId21"/>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016/S0140-6736(22)01540-9"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2.jpg"/><Relationship Id="rId4" Type="http://schemas.openxmlformats.org/officeDocument/2006/relationships/image" Target="../media/image51.jpg"/></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059426" y="1"/>
            <a:ext cx="1132573" cy="789148"/>
          </a:xfrm>
          <a:prstGeom prst="rect">
            <a:avLst/>
          </a:prstGeom>
        </p:spPr>
      </p:pic>
      <p:sp>
        <p:nvSpPr>
          <p:cNvPr id="2" name="Title 1"/>
          <p:cNvSpPr>
            <a:spLocks noGrp="1"/>
          </p:cNvSpPr>
          <p:nvPr>
            <p:ph type="title"/>
          </p:nvPr>
        </p:nvSpPr>
        <p:spPr>
          <a:xfrm>
            <a:off x="0" y="0"/>
            <a:ext cx="12191999" cy="1653360"/>
          </a:xfrm>
        </p:spPr>
        <p:style>
          <a:lnRef idx="1">
            <a:schemeClr val="accent4"/>
          </a:lnRef>
          <a:fillRef idx="2">
            <a:schemeClr val="accent4"/>
          </a:fillRef>
          <a:effectRef idx="1">
            <a:schemeClr val="accent4"/>
          </a:effectRef>
          <a:fontRef idx="minor">
            <a:schemeClr val="dk1"/>
          </a:fontRef>
        </p:style>
        <p:txBody>
          <a:bodyPr>
            <a:normAutofit/>
          </a:bodyPr>
          <a:lstStyle/>
          <a:p>
            <a:pPr algn="ctr">
              <a:lnSpc>
                <a:spcPct val="100000"/>
              </a:lnSpc>
            </a:pPr>
            <a:r>
              <a:rPr lang="en-IN" sz="3200" b="1" dirty="0"/>
              <a:t>Cyclone Ellie </a:t>
            </a:r>
            <a:br>
              <a:rPr lang="en-IN" sz="3200" b="1" dirty="0"/>
            </a:br>
            <a:r>
              <a:rPr lang="en-IN" sz="3200" b="1" dirty="0"/>
              <a:t>Kimberly, Australia</a:t>
            </a:r>
          </a:p>
        </p:txBody>
      </p:sp>
      <p:pic>
        <p:nvPicPr>
          <p:cNvPr id="6" name="Content Placeholder 5"/>
          <p:cNvPicPr>
            <a:picLocks noGrp="1" noChangeAspect="1"/>
          </p:cNvPicPr>
          <p:nvPr>
            <p:ph idx="1"/>
          </p:nvPr>
        </p:nvPicPr>
        <p:blipFill>
          <a:blip r:embed="rId3"/>
          <a:stretch>
            <a:fillRect/>
          </a:stretch>
        </p:blipFill>
        <p:spPr>
          <a:xfrm>
            <a:off x="6652608" y="1662109"/>
            <a:ext cx="5539392" cy="2848029"/>
          </a:xfrm>
          <a:prstGeom prst="rect">
            <a:avLst/>
          </a:prstGeom>
        </p:spPr>
      </p:pic>
      <p:pic>
        <p:nvPicPr>
          <p:cNvPr id="7" name="Picture 6"/>
          <p:cNvPicPr>
            <a:picLocks noChangeAspect="1"/>
          </p:cNvPicPr>
          <p:nvPr/>
        </p:nvPicPr>
        <p:blipFill>
          <a:blip r:embed="rId4"/>
          <a:stretch>
            <a:fillRect/>
          </a:stretch>
        </p:blipFill>
        <p:spPr>
          <a:xfrm>
            <a:off x="1" y="1670858"/>
            <a:ext cx="6652606" cy="5187141"/>
          </a:xfrm>
          <a:prstGeom prst="rect">
            <a:avLst/>
          </a:prstGeom>
        </p:spPr>
      </p:pic>
      <p:pic>
        <p:nvPicPr>
          <p:cNvPr id="8" name="Picture 7"/>
          <p:cNvPicPr>
            <a:picLocks noChangeAspect="1"/>
          </p:cNvPicPr>
          <p:nvPr/>
        </p:nvPicPr>
        <p:blipFill>
          <a:blip r:embed="rId5"/>
          <a:stretch>
            <a:fillRect/>
          </a:stretch>
        </p:blipFill>
        <p:spPr>
          <a:xfrm>
            <a:off x="6652609" y="4510138"/>
            <a:ext cx="5539391" cy="2356610"/>
          </a:xfrm>
          <a:prstGeom prst="rect">
            <a:avLst/>
          </a:prstGeom>
        </p:spPr>
      </p:pic>
      <p:pic>
        <p:nvPicPr>
          <p:cNvPr id="3" name="Picture 2">
            <a:extLst>
              <a:ext uri="{FF2B5EF4-FFF2-40B4-BE49-F238E27FC236}">
                <a16:creationId xmlns:a16="http://schemas.microsoft.com/office/drawing/2014/main" id="{C5665FAC-9310-5763-A94B-A9C4A118A2CA}"/>
              </a:ext>
            </a:extLst>
          </p:cNvPr>
          <p:cNvPicPr>
            <a:picLocks noChangeAspect="1"/>
          </p:cNvPicPr>
          <p:nvPr/>
        </p:nvPicPr>
        <p:blipFill>
          <a:blip r:embed="rId2"/>
          <a:stretch>
            <a:fillRect/>
          </a:stretch>
        </p:blipFill>
        <p:spPr>
          <a:xfrm>
            <a:off x="11028811" y="0"/>
            <a:ext cx="1163188" cy="664143"/>
          </a:xfrm>
          <a:prstGeom prst="rect">
            <a:avLst/>
          </a:prstGeom>
        </p:spPr>
      </p:pic>
    </p:spTree>
    <p:extLst>
      <p:ext uri="{BB962C8B-B14F-4D97-AF65-F5344CB8AC3E}">
        <p14:creationId xmlns:p14="http://schemas.microsoft.com/office/powerpoint/2010/main" val="1443308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200" b="1" dirty="0"/>
              <a:t>Disclaimer</a:t>
            </a:r>
          </a:p>
        </p:txBody>
      </p:sp>
      <p:sp>
        <p:nvSpPr>
          <p:cNvPr id="3" name="Content Placeholder 2"/>
          <p:cNvSpPr>
            <a:spLocks noGrp="1"/>
          </p:cNvSpPr>
          <p:nvPr>
            <p:ph idx="1"/>
          </p:nvPr>
        </p:nvSpPr>
        <p:spPr>
          <a:xfrm>
            <a:off x="685800" y="2194560"/>
            <a:ext cx="10820400" cy="4024125"/>
          </a:xfrm>
        </p:spPr>
        <p:txBody>
          <a:bodyPr/>
          <a:lstStyle/>
          <a:p>
            <a:endParaRPr lang="en-IN" dirty="0"/>
          </a:p>
          <a:p>
            <a:r>
              <a:rPr lang="en-IN" dirty="0"/>
              <a:t>I have no conflict of Interest</a:t>
            </a:r>
          </a:p>
          <a:p>
            <a:r>
              <a:rPr lang="en-IN" dirty="0"/>
              <a:t>No financial involvement</a:t>
            </a:r>
          </a:p>
        </p:txBody>
      </p:sp>
      <p:pic>
        <p:nvPicPr>
          <p:cNvPr id="4" name="Picture 3">
            <a:extLst>
              <a:ext uri="{FF2B5EF4-FFF2-40B4-BE49-F238E27FC236}">
                <a16:creationId xmlns:a16="http://schemas.microsoft.com/office/drawing/2014/main" id="{CD7B883D-E1C1-C9A2-8A71-64796B8ECE25}"/>
              </a:ext>
            </a:extLst>
          </p:cNvPr>
          <p:cNvPicPr>
            <a:picLocks noChangeAspect="1"/>
          </p:cNvPicPr>
          <p:nvPr/>
        </p:nvPicPr>
        <p:blipFill>
          <a:blip r:embed="rId2"/>
          <a:stretch>
            <a:fillRect/>
          </a:stretch>
        </p:blipFill>
        <p:spPr>
          <a:xfrm>
            <a:off x="11028811" y="0"/>
            <a:ext cx="1163188" cy="664143"/>
          </a:xfrm>
          <a:prstGeom prst="rect">
            <a:avLst/>
          </a:prstGeom>
        </p:spPr>
      </p:pic>
    </p:spTree>
    <p:extLst>
      <p:ext uri="{BB962C8B-B14F-4D97-AF65-F5344CB8AC3E}">
        <p14:creationId xmlns:p14="http://schemas.microsoft.com/office/powerpoint/2010/main" val="1677695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limate-change1.jpg"/>
          <p:cNvPicPr>
            <a:picLocks noGrp="1" noChangeAspect="1"/>
          </p:cNvPicPr>
          <p:nvPr>
            <p:ph idx="1"/>
          </p:nvPr>
        </p:nvPicPr>
        <p:blipFill>
          <a:blip r:embed="rId3"/>
          <a:stretch>
            <a:fillRect/>
          </a:stretch>
        </p:blipFill>
        <p:spPr>
          <a:xfrm>
            <a:off x="0" y="0"/>
            <a:ext cx="12192000" cy="6858000"/>
          </a:xfrm>
        </p:spPr>
      </p:pic>
      <p:pic>
        <p:nvPicPr>
          <p:cNvPr id="5" name="Picture 4"/>
          <p:cNvPicPr>
            <a:picLocks noChangeAspect="1"/>
          </p:cNvPicPr>
          <p:nvPr/>
        </p:nvPicPr>
        <p:blipFill>
          <a:blip r:embed="rId4"/>
          <a:stretch>
            <a:fillRect/>
          </a:stretch>
        </p:blipFill>
        <p:spPr>
          <a:xfrm>
            <a:off x="10474036" y="0"/>
            <a:ext cx="1717964" cy="980902"/>
          </a:xfrm>
          <a:prstGeom prst="rect">
            <a:avLst/>
          </a:prstGeom>
        </p:spPr>
      </p:pic>
    </p:spTree>
    <p:extLst>
      <p:ext uri="{BB962C8B-B14F-4D97-AF65-F5344CB8AC3E}">
        <p14:creationId xmlns:p14="http://schemas.microsoft.com/office/powerpoint/2010/main" val="1282813221"/>
      </p:ext>
    </p:extLst>
  </p:cSld>
  <p:clrMapOvr>
    <a:masterClrMapping/>
  </p:clrMapOvr>
  <p:transition>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ChangeArrowheads="1"/>
          </p:cNvSpPr>
          <p:nvPr/>
        </p:nvSpPr>
        <p:spPr bwMode="auto">
          <a:xfrm>
            <a:off x="2187810" y="1841568"/>
            <a:ext cx="8748972" cy="2152573"/>
          </a:xfrm>
          <a:prstGeom prst="rect">
            <a:avLst/>
          </a:prstGeom>
          <a:noFill/>
          <a:ln w="9525">
            <a:noFill/>
            <a:miter lim="800000"/>
            <a:headEnd/>
            <a:tailEnd/>
          </a:ln>
          <a:effectLst/>
        </p:spPr>
        <p:txBody>
          <a:bodyPr lIns="91376" tIns="45688" rIns="91376" bIns="45688"/>
          <a:lstStyle/>
          <a:p>
            <a:pPr marL="342295" indent="-342295" defTabSz="914179">
              <a:spcBef>
                <a:spcPct val="80000"/>
              </a:spcBef>
              <a:buClr>
                <a:srgbClr val="1E7FB8"/>
              </a:buClr>
              <a:buFontTx/>
              <a:buChar char="-"/>
            </a:pPr>
            <a:endParaRPr lang="en-GB" sz="800" b="1" dirty="0"/>
          </a:p>
        </p:txBody>
      </p:sp>
      <p:sp>
        <p:nvSpPr>
          <p:cNvPr id="889862" name="Rectangle 6"/>
          <p:cNvSpPr>
            <a:spLocks noChangeArrowheads="1"/>
          </p:cNvSpPr>
          <p:nvPr/>
        </p:nvSpPr>
        <p:spPr bwMode="auto">
          <a:xfrm>
            <a:off x="7672038" y="5433990"/>
            <a:ext cx="1250299" cy="157875"/>
          </a:xfrm>
          <a:prstGeom prst="rect">
            <a:avLst/>
          </a:prstGeom>
          <a:noFill/>
          <a:ln w="9525">
            <a:noFill/>
            <a:miter lim="800000"/>
            <a:headEnd/>
            <a:tailEnd/>
          </a:ln>
          <a:effectLst/>
        </p:spPr>
        <p:txBody>
          <a:bodyPr wrap="none" lIns="80147" tIns="40074" rIns="80147" bIns="40074">
            <a:spAutoFit/>
          </a:bodyPr>
          <a:lstStyle/>
          <a:p>
            <a:pPr defTabSz="914179"/>
            <a:r>
              <a:rPr lang="en-GB" sz="500" dirty="0"/>
              <a:t>Lancet/UCL Commission, May 2008</a:t>
            </a:r>
            <a:endParaRPr lang="en-US" sz="500" dirty="0"/>
          </a:p>
        </p:txBody>
      </p:sp>
      <p:pic>
        <p:nvPicPr>
          <p:cNvPr id="889863" name="Picture 7" descr="Lancet_CC_greatestThreat_May09"/>
          <p:cNvPicPr>
            <a:picLocks noChangeAspect="1" noChangeArrowheads="1"/>
          </p:cNvPicPr>
          <p:nvPr/>
        </p:nvPicPr>
        <p:blipFill>
          <a:blip r:embed="rId3"/>
          <a:srcRect/>
          <a:stretch>
            <a:fillRect/>
          </a:stretch>
        </p:blipFill>
        <p:spPr bwMode="auto">
          <a:xfrm>
            <a:off x="0" y="0"/>
            <a:ext cx="12192000" cy="6894149"/>
          </a:xfrm>
          <a:prstGeom prst="rect">
            <a:avLst/>
          </a:prstGeom>
          <a:noFill/>
        </p:spPr>
      </p:pic>
      <p:pic>
        <p:nvPicPr>
          <p:cNvPr id="5" name="Picture 4"/>
          <p:cNvPicPr>
            <a:picLocks noChangeAspect="1"/>
          </p:cNvPicPr>
          <p:nvPr/>
        </p:nvPicPr>
        <p:blipFill>
          <a:blip r:embed="rId4"/>
          <a:stretch>
            <a:fillRect/>
          </a:stretch>
        </p:blipFill>
        <p:spPr>
          <a:xfrm>
            <a:off x="11443495" y="-17320"/>
            <a:ext cx="748505" cy="427372"/>
          </a:xfrm>
          <a:prstGeom prst="rect">
            <a:avLst/>
          </a:prstGeom>
        </p:spPr>
      </p:pic>
    </p:spTree>
    <p:extLst>
      <p:ext uri="{BB962C8B-B14F-4D97-AF65-F5344CB8AC3E}">
        <p14:creationId xmlns:p14="http://schemas.microsoft.com/office/powerpoint/2010/main" val="419456734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980902"/>
            <a:ext cx="5733011" cy="1293028"/>
          </a:xfrm>
        </p:spPr>
        <p:txBody>
          <a:bodyPr>
            <a:normAutofit/>
          </a:bodyPr>
          <a:lstStyle/>
          <a:p>
            <a:r>
              <a:rPr lang="en-IN" sz="3200" b="1" dirty="0"/>
              <a:t>Lancet Countdown</a:t>
            </a:r>
          </a:p>
        </p:txBody>
      </p:sp>
      <p:sp>
        <p:nvSpPr>
          <p:cNvPr id="3" name="Content Placeholder 2"/>
          <p:cNvSpPr>
            <a:spLocks noGrp="1"/>
          </p:cNvSpPr>
          <p:nvPr>
            <p:ph idx="1"/>
          </p:nvPr>
        </p:nvSpPr>
        <p:spPr>
          <a:xfrm>
            <a:off x="685800" y="2057401"/>
            <a:ext cx="10820400" cy="4024125"/>
          </a:xfrm>
        </p:spPr>
        <p:txBody>
          <a:bodyPr/>
          <a:lstStyle/>
          <a:p>
            <a:pPr marL="119062" indent="0">
              <a:lnSpc>
                <a:spcPct val="150000"/>
              </a:lnSpc>
              <a:buNone/>
            </a:pPr>
            <a:endParaRPr lang="en-IN" dirty="0"/>
          </a:p>
          <a:p>
            <a:pPr marL="119062" indent="0" algn="ctr">
              <a:lnSpc>
                <a:spcPct val="150000"/>
              </a:lnSpc>
              <a:buNone/>
            </a:pPr>
            <a:r>
              <a:rPr lang="en-IN" sz="2800" dirty="0"/>
              <a:t>The 2022 report of the </a:t>
            </a:r>
            <a:r>
              <a:rPr lang="en-IN" sz="2800" i="1" dirty="0"/>
              <a:t>Lancet</a:t>
            </a:r>
            <a:r>
              <a:rPr lang="en-IN" sz="2800" dirty="0"/>
              <a:t> Countdown on health and climate change: </a:t>
            </a:r>
            <a:r>
              <a:rPr lang="en-IN" sz="2800" dirty="0">
                <a:solidFill>
                  <a:srgbClr val="FF0000"/>
                </a:solidFill>
              </a:rPr>
              <a:t>Health at the mercy of fossil fuels</a:t>
            </a:r>
          </a:p>
          <a:p>
            <a:pPr marL="119062" indent="0">
              <a:lnSpc>
                <a:spcPct val="150000"/>
              </a:lnSpc>
              <a:buNone/>
            </a:pPr>
            <a:endParaRPr lang="en-IN" dirty="0"/>
          </a:p>
        </p:txBody>
      </p:sp>
      <p:pic>
        <p:nvPicPr>
          <p:cNvPr id="4" name="Picture 3"/>
          <p:cNvPicPr>
            <a:picLocks noChangeAspect="1"/>
          </p:cNvPicPr>
          <p:nvPr/>
        </p:nvPicPr>
        <p:blipFill>
          <a:blip r:embed="rId2"/>
          <a:stretch>
            <a:fillRect/>
          </a:stretch>
        </p:blipFill>
        <p:spPr>
          <a:xfrm>
            <a:off x="10474036" y="0"/>
            <a:ext cx="1717964" cy="980902"/>
          </a:xfrm>
          <a:prstGeom prst="rect">
            <a:avLst/>
          </a:prstGeom>
        </p:spPr>
      </p:pic>
    </p:spTree>
    <p:extLst>
      <p:ext uri="{BB962C8B-B14F-4D97-AF65-F5344CB8AC3E}">
        <p14:creationId xmlns:p14="http://schemas.microsoft.com/office/powerpoint/2010/main" val="1173255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5082" y="1197033"/>
            <a:ext cx="8711738" cy="5353396"/>
          </a:xfrm>
        </p:spPr>
        <p:txBody>
          <a:bodyPr>
            <a:normAutofit fontScale="92500" lnSpcReduction="20000"/>
          </a:bodyPr>
          <a:lstStyle/>
          <a:p>
            <a:pPr>
              <a:lnSpc>
                <a:spcPct val="110000"/>
              </a:lnSpc>
            </a:pPr>
            <a:r>
              <a:rPr lang="en-US" sz="2400" b="1" dirty="0">
                <a:solidFill>
                  <a:srgbClr val="FF0000"/>
                </a:solidFill>
              </a:rPr>
              <a:t>Introduction</a:t>
            </a:r>
          </a:p>
          <a:p>
            <a:pPr>
              <a:lnSpc>
                <a:spcPct val="110000"/>
              </a:lnSpc>
              <a:buFontTx/>
              <a:buChar char="-"/>
            </a:pPr>
            <a:r>
              <a:rPr lang="en-US" sz="2400" b="1" dirty="0"/>
              <a:t>Definition of climate change</a:t>
            </a:r>
          </a:p>
          <a:p>
            <a:pPr>
              <a:lnSpc>
                <a:spcPct val="110000"/>
              </a:lnSpc>
            </a:pPr>
            <a:r>
              <a:rPr lang="en-US" sz="2400" b="1" dirty="0">
                <a:solidFill>
                  <a:srgbClr val="FF0000"/>
                </a:solidFill>
              </a:rPr>
              <a:t>Climate change is happening</a:t>
            </a:r>
          </a:p>
          <a:p>
            <a:pPr>
              <a:lnSpc>
                <a:spcPct val="110000"/>
              </a:lnSpc>
            </a:pPr>
            <a:r>
              <a:rPr lang="en-US" sz="2400" b="1" dirty="0"/>
              <a:t>Green House Gasses</a:t>
            </a:r>
          </a:p>
          <a:p>
            <a:pPr>
              <a:lnSpc>
                <a:spcPct val="110000"/>
              </a:lnSpc>
            </a:pPr>
            <a:r>
              <a:rPr lang="en-US" sz="2400" b="1" dirty="0">
                <a:solidFill>
                  <a:srgbClr val="FF0000"/>
                </a:solidFill>
              </a:rPr>
              <a:t>Health Impacts </a:t>
            </a:r>
          </a:p>
          <a:p>
            <a:pPr>
              <a:lnSpc>
                <a:spcPct val="110000"/>
              </a:lnSpc>
              <a:buFontTx/>
              <a:buChar char="-"/>
            </a:pPr>
            <a:r>
              <a:rPr lang="en-US" sz="2400" b="1" dirty="0"/>
              <a:t>Heat</a:t>
            </a:r>
          </a:p>
          <a:p>
            <a:pPr>
              <a:lnSpc>
                <a:spcPct val="110000"/>
              </a:lnSpc>
              <a:buFontTx/>
              <a:buChar char="-"/>
            </a:pPr>
            <a:r>
              <a:rPr lang="en-US" sz="2400" b="1" dirty="0"/>
              <a:t>Heat Wave</a:t>
            </a:r>
          </a:p>
          <a:p>
            <a:pPr>
              <a:lnSpc>
                <a:spcPct val="110000"/>
              </a:lnSpc>
              <a:buFontTx/>
              <a:buChar char="-"/>
            </a:pPr>
            <a:r>
              <a:rPr lang="en-US" sz="2400" b="1" dirty="0"/>
              <a:t>Warming</a:t>
            </a:r>
          </a:p>
          <a:p>
            <a:pPr>
              <a:lnSpc>
                <a:spcPct val="110000"/>
              </a:lnSpc>
              <a:buFontTx/>
              <a:buChar char="-"/>
            </a:pPr>
            <a:r>
              <a:rPr lang="en-IN" sz="2400" b="1" dirty="0"/>
              <a:t>Health and extreme weather events</a:t>
            </a:r>
            <a:r>
              <a:rPr lang="en-US" sz="2400" b="1" dirty="0"/>
              <a:t> </a:t>
            </a:r>
          </a:p>
          <a:p>
            <a:pPr>
              <a:lnSpc>
                <a:spcPct val="110000"/>
              </a:lnSpc>
              <a:buFontTx/>
              <a:buChar char="-"/>
            </a:pPr>
            <a:r>
              <a:rPr lang="en-US" sz="2400" b="1" dirty="0"/>
              <a:t>Land and climate related hazards </a:t>
            </a:r>
          </a:p>
          <a:p>
            <a:pPr>
              <a:lnSpc>
                <a:spcPct val="110000"/>
              </a:lnSpc>
              <a:buFontTx/>
              <a:buChar char="-"/>
            </a:pPr>
            <a:r>
              <a:rPr lang="en-IN" sz="2400" b="1" dirty="0"/>
              <a:t>Climate suitability for infectious disease transmission</a:t>
            </a:r>
            <a:r>
              <a:rPr lang="en-US" sz="2400" b="1" dirty="0"/>
              <a:t>    </a:t>
            </a:r>
          </a:p>
          <a:p>
            <a:pPr>
              <a:lnSpc>
                <a:spcPct val="110000"/>
              </a:lnSpc>
              <a:buFontTx/>
              <a:buChar char="-"/>
            </a:pPr>
            <a:r>
              <a:rPr lang="en-IN" sz="2400" b="1" dirty="0"/>
              <a:t>Food security and undernutrition</a:t>
            </a:r>
            <a:r>
              <a:rPr lang="en-US" sz="2400" b="1" dirty="0">
                <a:solidFill>
                  <a:srgbClr val="FF0000"/>
                </a:solidFill>
              </a:rPr>
              <a:t>   </a:t>
            </a:r>
            <a:endParaRPr lang="en-US" sz="2400" b="1" dirty="0"/>
          </a:p>
          <a:p>
            <a:pPr>
              <a:lnSpc>
                <a:spcPct val="110000"/>
              </a:lnSpc>
            </a:pPr>
            <a:endParaRPr lang="en-IN" dirty="0"/>
          </a:p>
        </p:txBody>
      </p:sp>
      <p:pic>
        <p:nvPicPr>
          <p:cNvPr id="4" name="Picture 3"/>
          <p:cNvPicPr>
            <a:picLocks noChangeAspect="1"/>
          </p:cNvPicPr>
          <p:nvPr/>
        </p:nvPicPr>
        <p:blipFill>
          <a:blip r:embed="rId2"/>
          <a:stretch>
            <a:fillRect/>
          </a:stretch>
        </p:blipFill>
        <p:spPr>
          <a:xfrm>
            <a:off x="10655166" y="1"/>
            <a:ext cx="1536834" cy="1070826"/>
          </a:xfrm>
          <a:prstGeom prst="rect">
            <a:avLst/>
          </a:prstGeom>
        </p:spPr>
      </p:pic>
    </p:spTree>
    <p:extLst>
      <p:ext uri="{BB962C8B-B14F-4D97-AF65-F5344CB8AC3E}">
        <p14:creationId xmlns:p14="http://schemas.microsoft.com/office/powerpoint/2010/main" val="4046926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15"/>
          <p:cNvSpPr txBox="1">
            <a:spLocks noGrp="1"/>
          </p:cNvSpPr>
          <p:nvPr>
            <p:ph type="body" idx="1"/>
          </p:nvPr>
        </p:nvSpPr>
        <p:spPr>
          <a:xfrm>
            <a:off x="415600" y="1940894"/>
            <a:ext cx="11360800" cy="4555200"/>
          </a:xfrm>
          <a:prstGeom prst="rect">
            <a:avLst/>
          </a:prstGeom>
          <a:noFill/>
          <a:ln>
            <a:noFill/>
          </a:ln>
        </p:spPr>
        <p:txBody>
          <a:bodyPr spcFirstLastPara="1" vert="horz" wrap="square" lIns="121900" tIns="121900" rIns="121900" bIns="121900" rtlCol="0" anchor="t" anchorCtr="0">
            <a:normAutofit/>
          </a:bodyPr>
          <a:lstStyle/>
          <a:p>
            <a:pPr marL="0" indent="0" algn="just">
              <a:buNone/>
            </a:pPr>
            <a:r>
              <a:rPr lang="en" dirty="0"/>
              <a:t>According to </a:t>
            </a:r>
            <a:r>
              <a:rPr lang="en" b="1" dirty="0"/>
              <a:t>World Health Organization (WHO)</a:t>
            </a:r>
            <a:r>
              <a:rPr lang="en" dirty="0"/>
              <a:t>, </a:t>
            </a:r>
            <a:r>
              <a:rPr lang="en" dirty="0">
                <a:solidFill>
                  <a:srgbClr val="47CB35"/>
                </a:solidFill>
              </a:rPr>
              <a:t>Climate change refers to long-term shifts in temperatures and weather patterns</a:t>
            </a:r>
            <a:r>
              <a:rPr lang="en" dirty="0"/>
              <a:t>. These shifts may be natural, such as through variations in the solar cycle.</a:t>
            </a:r>
            <a:endParaRPr dirty="0"/>
          </a:p>
          <a:p>
            <a:pPr marL="0" indent="0" algn="just">
              <a:spcBef>
                <a:spcPts val="1600"/>
              </a:spcBef>
              <a:buNone/>
            </a:pPr>
            <a:endParaRPr dirty="0"/>
          </a:p>
          <a:p>
            <a:pPr marL="0" indent="0" algn="just">
              <a:spcBef>
                <a:spcPts val="1600"/>
              </a:spcBef>
              <a:spcAft>
                <a:spcPts val="1600"/>
              </a:spcAft>
              <a:buNone/>
            </a:pPr>
            <a:r>
              <a:rPr lang="en" dirty="0"/>
              <a:t>The </a:t>
            </a:r>
            <a:r>
              <a:rPr lang="en" b="1" dirty="0"/>
              <a:t>United Nations Framework Convention on Climate Change (UNFCC) </a:t>
            </a:r>
            <a:r>
              <a:rPr lang="en" dirty="0"/>
              <a:t>defines </a:t>
            </a:r>
            <a:r>
              <a:rPr lang="en" dirty="0" smtClean="0">
                <a:solidFill>
                  <a:srgbClr val="FF0000"/>
                </a:solidFill>
              </a:rPr>
              <a:t>climate change as a change which is attributed directly or indirectly to human activity </a:t>
            </a:r>
            <a:r>
              <a:rPr lang="en" dirty="0">
                <a:solidFill>
                  <a:srgbClr val="FF0000"/>
                </a:solidFill>
              </a:rPr>
              <a:t>that alters the composition of the global atmosphere </a:t>
            </a:r>
            <a:r>
              <a:rPr lang="en" dirty="0"/>
              <a:t>and an addition to natural climate variability observed over comparable time periods</a:t>
            </a:r>
            <a:r>
              <a:rPr lang="en" dirty="0" smtClean="0"/>
              <a:t>.</a:t>
            </a:r>
            <a:endParaRPr dirty="0"/>
          </a:p>
        </p:txBody>
      </p:sp>
      <p:pic>
        <p:nvPicPr>
          <p:cNvPr id="4" name="Picture 3"/>
          <p:cNvPicPr>
            <a:picLocks noChangeAspect="1"/>
          </p:cNvPicPr>
          <p:nvPr/>
        </p:nvPicPr>
        <p:blipFill>
          <a:blip r:embed="rId3"/>
          <a:stretch>
            <a:fillRect/>
          </a:stretch>
        </p:blipFill>
        <p:spPr>
          <a:xfrm>
            <a:off x="10474036" y="-1"/>
            <a:ext cx="1717964" cy="1113905"/>
          </a:xfrm>
          <a:prstGeom prst="rect">
            <a:avLst/>
          </a:prstGeom>
        </p:spPr>
      </p:pic>
      <p:pic>
        <p:nvPicPr>
          <p:cNvPr id="2" name="Picture 6" descr="Accurate Calculations of Radiative Forcing by Carbon Dioxide Can Improve  Climate Projections - Earth and Environmental Sciences Area">
            <a:extLst>
              <a:ext uri="{FF2B5EF4-FFF2-40B4-BE49-F238E27FC236}">
                <a16:creationId xmlns:a16="http://schemas.microsoft.com/office/drawing/2014/main" id="{F43A0326-EB0A-671F-73A1-84F7EE55C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176142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65;p15">
            <a:extLst>
              <a:ext uri="{FF2B5EF4-FFF2-40B4-BE49-F238E27FC236}">
                <a16:creationId xmlns:a16="http://schemas.microsoft.com/office/drawing/2014/main" id="{1562CA61-7ADC-9314-C616-C267962488B4}"/>
              </a:ext>
            </a:extLst>
          </p:cNvPr>
          <p:cNvSpPr txBox="1">
            <a:spLocks noGrp="1"/>
          </p:cNvSpPr>
          <p:nvPr>
            <p:ph type="title"/>
          </p:nvPr>
        </p:nvSpPr>
        <p:spPr>
          <a:xfrm>
            <a:off x="0" y="9625"/>
            <a:ext cx="12192000" cy="1761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vert="horz" wrap="square" lIns="121900" tIns="121900" rIns="121900" bIns="121900" rtlCol="0" anchor="t" anchorCtr="0">
            <a:normAutofit/>
          </a:bodyPr>
          <a:lstStyle/>
          <a:p>
            <a:pPr algn="ctr">
              <a:buSzPts val="3111"/>
            </a:pPr>
            <a:r>
              <a:rPr lang="en" sz="2667" b="1" dirty="0"/>
              <a:t/>
            </a:r>
            <a:br>
              <a:rPr lang="en" sz="2667" b="1" dirty="0"/>
            </a:br>
            <a:r>
              <a:rPr lang="en" sz="3600" b="1" dirty="0"/>
              <a:t>What is climate change?</a:t>
            </a:r>
            <a:endParaRPr sz="3600" b="1" dirty="0"/>
          </a:p>
        </p:txBody>
      </p:sp>
      <p:pic>
        <p:nvPicPr>
          <p:cNvPr id="7" name="Picture 6">
            <a:extLst>
              <a:ext uri="{FF2B5EF4-FFF2-40B4-BE49-F238E27FC236}">
                <a16:creationId xmlns:a16="http://schemas.microsoft.com/office/drawing/2014/main" id="{9CB345B6-F41E-9682-E773-AB03298BB5B9}"/>
              </a:ext>
            </a:extLst>
          </p:cNvPr>
          <p:cNvPicPr>
            <a:picLocks noChangeAspect="1"/>
          </p:cNvPicPr>
          <p:nvPr/>
        </p:nvPicPr>
        <p:blipFill>
          <a:blip r:embed="rId3"/>
          <a:stretch>
            <a:fillRect/>
          </a:stretch>
        </p:blipFill>
        <p:spPr>
          <a:xfrm>
            <a:off x="11028812" y="1"/>
            <a:ext cx="1163188" cy="808522"/>
          </a:xfrm>
          <a:prstGeom prst="rect">
            <a:avLst/>
          </a:prstGeom>
        </p:spPr>
      </p:pic>
    </p:spTree>
    <p:extLst>
      <p:ext uri="{BB962C8B-B14F-4D97-AF65-F5344CB8AC3E}">
        <p14:creationId xmlns:p14="http://schemas.microsoft.com/office/powerpoint/2010/main" val="388017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9" name="Rectangle 3"/>
          <p:cNvSpPr>
            <a:spLocks noGrp="1" noChangeArrowheads="1"/>
          </p:cNvSpPr>
          <p:nvPr>
            <p:ph idx="1"/>
          </p:nvPr>
        </p:nvSpPr>
        <p:spPr>
          <a:xfrm>
            <a:off x="910245" y="1740568"/>
            <a:ext cx="10774170" cy="4958615"/>
          </a:xfrm>
        </p:spPr>
        <p:txBody>
          <a:bodyPr>
            <a:normAutofit/>
          </a:bodyPr>
          <a:lstStyle/>
          <a:p>
            <a:pPr marL="292100" indent="-292100" algn="just">
              <a:lnSpc>
                <a:spcPct val="100000"/>
              </a:lnSpc>
              <a:spcBef>
                <a:spcPct val="45000"/>
              </a:spcBef>
              <a:defRPr/>
            </a:pPr>
            <a:r>
              <a:rPr lang="en-US" sz="2400" dirty="0"/>
              <a:t>Variety of cosmological and geological processes.</a:t>
            </a:r>
          </a:p>
          <a:p>
            <a:pPr marL="0" indent="0" algn="just">
              <a:lnSpc>
                <a:spcPct val="100000"/>
              </a:lnSpc>
              <a:spcBef>
                <a:spcPct val="45000"/>
              </a:spcBef>
              <a:buNone/>
              <a:defRPr/>
            </a:pPr>
            <a:endParaRPr lang="en-US" sz="2400" dirty="0"/>
          </a:p>
          <a:p>
            <a:pPr marL="292100" indent="-292100" algn="just">
              <a:lnSpc>
                <a:spcPct val="100000"/>
              </a:lnSpc>
              <a:spcBef>
                <a:spcPct val="45000"/>
              </a:spcBef>
              <a:defRPr/>
            </a:pPr>
            <a:r>
              <a:rPr lang="en-US" sz="2400" dirty="0"/>
              <a:t>“Climate change” refers to an </a:t>
            </a:r>
            <a:r>
              <a:rPr lang="en-US" sz="2400" i="1" dirty="0">
                <a:solidFill>
                  <a:srgbClr val="FF0000"/>
                </a:solidFill>
              </a:rPr>
              <a:t>additional</a:t>
            </a:r>
            <a:r>
              <a:rPr lang="en-US" sz="2400" dirty="0"/>
              <a:t>, and relatively </a:t>
            </a:r>
            <a:r>
              <a:rPr lang="en-US" sz="2400" i="1" dirty="0">
                <a:solidFill>
                  <a:srgbClr val="FF0000"/>
                </a:solidFill>
              </a:rPr>
              <a:t>rapid</a:t>
            </a:r>
            <a:r>
              <a:rPr lang="en-US" sz="2400" dirty="0"/>
              <a:t>, </a:t>
            </a:r>
            <a:r>
              <a:rPr lang="en-US" sz="2400" dirty="0">
                <a:solidFill>
                  <a:srgbClr val="FF0000"/>
                </a:solidFill>
              </a:rPr>
              <a:t>change induced by </a:t>
            </a:r>
            <a:r>
              <a:rPr lang="en-US" sz="2400" i="1" dirty="0">
                <a:solidFill>
                  <a:srgbClr val="FF0000"/>
                </a:solidFill>
              </a:rPr>
              <a:t>human actions</a:t>
            </a:r>
            <a:r>
              <a:rPr lang="en-US" sz="2400" dirty="0">
                <a:solidFill>
                  <a:srgbClr val="FF0000"/>
                </a:solidFill>
              </a:rPr>
              <a:t>.</a:t>
            </a:r>
          </a:p>
          <a:p>
            <a:pPr marL="0" indent="0" algn="just">
              <a:lnSpc>
                <a:spcPct val="100000"/>
              </a:lnSpc>
              <a:spcBef>
                <a:spcPct val="45000"/>
              </a:spcBef>
              <a:buNone/>
              <a:defRPr/>
            </a:pPr>
            <a:endParaRPr lang="en-US" sz="2400" dirty="0">
              <a:solidFill>
                <a:srgbClr val="FF0000"/>
              </a:solidFill>
            </a:endParaRPr>
          </a:p>
          <a:p>
            <a:pPr marL="292100" indent="-292100" algn="just">
              <a:lnSpc>
                <a:spcPct val="100000"/>
              </a:lnSpc>
              <a:spcBef>
                <a:spcPct val="45000"/>
              </a:spcBef>
              <a:defRPr/>
            </a:pPr>
            <a:r>
              <a:rPr lang="en-US" sz="2400" dirty="0"/>
              <a:t>The additional change – several degrees C within a century – will disrupt the foundations of life on Earth. </a:t>
            </a:r>
          </a:p>
          <a:p>
            <a:pPr marL="0" indent="0" algn="just">
              <a:lnSpc>
                <a:spcPct val="100000"/>
              </a:lnSpc>
              <a:spcBef>
                <a:spcPct val="45000"/>
              </a:spcBef>
              <a:buNone/>
              <a:defRPr/>
            </a:pPr>
            <a:endParaRPr lang="en-US" sz="2400" dirty="0"/>
          </a:p>
          <a:p>
            <a:pPr marL="292100" indent="-292100" algn="just">
              <a:lnSpc>
                <a:spcPct val="100000"/>
              </a:lnSpc>
              <a:spcBef>
                <a:spcPct val="45000"/>
              </a:spcBef>
              <a:defRPr/>
            </a:pPr>
            <a:r>
              <a:rPr lang="en-US" sz="2400" dirty="0"/>
              <a:t>Ecosystems and life in general have evolved within a narrow band of climatic-environmental conditions.</a:t>
            </a:r>
          </a:p>
        </p:txBody>
      </p:sp>
      <p:pic>
        <p:nvPicPr>
          <p:cNvPr id="4" name="Picture 3"/>
          <p:cNvPicPr>
            <a:picLocks noChangeAspect="1"/>
          </p:cNvPicPr>
          <p:nvPr/>
        </p:nvPicPr>
        <p:blipFill>
          <a:blip r:embed="rId3"/>
          <a:stretch>
            <a:fillRect/>
          </a:stretch>
        </p:blipFill>
        <p:spPr>
          <a:xfrm>
            <a:off x="10474036" y="-1"/>
            <a:ext cx="1717964" cy="1113905"/>
          </a:xfrm>
          <a:prstGeom prst="rect">
            <a:avLst/>
          </a:prstGeom>
        </p:spPr>
      </p:pic>
      <p:pic>
        <p:nvPicPr>
          <p:cNvPr id="2" name="Picture 6" descr="Accurate Calculations of Radiative Forcing by Carbon Dioxide Can Improve  Climate Projections - Earth and Environmental Sciences Area">
            <a:extLst>
              <a:ext uri="{FF2B5EF4-FFF2-40B4-BE49-F238E27FC236}">
                <a16:creationId xmlns:a16="http://schemas.microsoft.com/office/drawing/2014/main" id="{76FC4A32-EA9C-A90E-6193-2E1949D46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158175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65;p15">
            <a:extLst>
              <a:ext uri="{FF2B5EF4-FFF2-40B4-BE49-F238E27FC236}">
                <a16:creationId xmlns:a16="http://schemas.microsoft.com/office/drawing/2014/main" id="{8B771411-010E-EECE-CBFB-F92A1B2AA5E6}"/>
              </a:ext>
            </a:extLst>
          </p:cNvPr>
          <p:cNvSpPr txBox="1">
            <a:spLocks/>
          </p:cNvSpPr>
          <p:nvPr/>
        </p:nvSpPr>
        <p:spPr>
          <a:xfrm>
            <a:off x="0" y="1"/>
            <a:ext cx="12192000" cy="1581751"/>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spcFirstLastPara="1" vert="horz" wrap="square" lIns="121900" tIns="121900" rIns="121900" bIns="121900" rtlCol="0" anchor="t" anchorCtr="0">
            <a:normAutofit/>
          </a:bodyPr>
          <a:lstStyle>
            <a:lvl1pPr algn="r" defTabSz="914400" rtl="0" eaLnBrk="1" latinLnBrk="0" hangingPunct="1">
              <a:lnSpc>
                <a:spcPct val="90000"/>
              </a:lnSpc>
              <a:spcBef>
                <a:spcPct val="0"/>
              </a:spcBef>
              <a:buNone/>
              <a:defRPr sz="4000"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buSzPts val="3111"/>
            </a:pPr>
            <a:r>
              <a:rPr lang="en-US" sz="2667" b="1" dirty="0"/>
              <a:t/>
            </a:r>
            <a:br>
              <a:rPr lang="en-US" sz="2667" b="1" dirty="0"/>
            </a:br>
            <a:r>
              <a:rPr lang="en-US" sz="3600" b="1" dirty="0"/>
              <a:t>climate change: Basic issues</a:t>
            </a:r>
          </a:p>
        </p:txBody>
      </p:sp>
      <p:pic>
        <p:nvPicPr>
          <p:cNvPr id="7" name="Picture 6">
            <a:extLst>
              <a:ext uri="{FF2B5EF4-FFF2-40B4-BE49-F238E27FC236}">
                <a16:creationId xmlns:a16="http://schemas.microsoft.com/office/drawing/2014/main" id="{8CD1DDB3-128D-63CC-0763-E146425A0C0D}"/>
              </a:ext>
            </a:extLst>
          </p:cNvPr>
          <p:cNvPicPr>
            <a:picLocks noChangeAspect="1"/>
          </p:cNvPicPr>
          <p:nvPr/>
        </p:nvPicPr>
        <p:blipFill>
          <a:blip r:embed="rId3"/>
          <a:stretch>
            <a:fillRect/>
          </a:stretch>
        </p:blipFill>
        <p:spPr>
          <a:xfrm>
            <a:off x="11028811" y="0"/>
            <a:ext cx="1163188" cy="664143"/>
          </a:xfrm>
          <a:prstGeom prst="rect">
            <a:avLst/>
          </a:prstGeom>
        </p:spPr>
      </p:pic>
    </p:spTree>
    <p:extLst>
      <p:ext uri="{BB962C8B-B14F-4D97-AF65-F5344CB8AC3E}">
        <p14:creationId xmlns:p14="http://schemas.microsoft.com/office/powerpoint/2010/main" val="4017380195"/>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44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44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449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44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74036" y="0"/>
            <a:ext cx="1717964" cy="1197033"/>
          </a:xfrm>
          <a:prstGeom prst="rect">
            <a:avLst/>
          </a:prstGeom>
        </p:spPr>
      </p:pic>
      <p:sp>
        <p:nvSpPr>
          <p:cNvPr id="2" name="Title 1"/>
          <p:cNvSpPr>
            <a:spLocks noGrp="1"/>
          </p:cNvSpPr>
          <p:nvPr>
            <p:ph type="title"/>
          </p:nvPr>
        </p:nvSpPr>
        <p:spPr>
          <a:xfrm>
            <a:off x="0" y="0"/>
            <a:ext cx="12192000" cy="1729047"/>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IN" sz="3200" b="1" dirty="0"/>
              <a:t>Effect of </a:t>
            </a:r>
            <a:br>
              <a:rPr lang="en-IN" sz="3200" b="1" dirty="0"/>
            </a:br>
            <a:r>
              <a:rPr lang="en-IN" sz="3200" b="1" dirty="0"/>
              <a:t>Climate Change in Regions</a:t>
            </a:r>
          </a:p>
        </p:txBody>
      </p:sp>
      <p:pic>
        <p:nvPicPr>
          <p:cNvPr id="6"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729047"/>
            <a:ext cx="12192000" cy="5128953"/>
          </a:xfrm>
        </p:spPr>
      </p:pic>
      <p:pic>
        <p:nvPicPr>
          <p:cNvPr id="3" name="Picture 2">
            <a:extLst>
              <a:ext uri="{FF2B5EF4-FFF2-40B4-BE49-F238E27FC236}">
                <a16:creationId xmlns:a16="http://schemas.microsoft.com/office/drawing/2014/main" id="{4CF59F83-8285-1D10-1E49-424FADA3AABF}"/>
              </a:ext>
            </a:extLst>
          </p:cNvPr>
          <p:cNvPicPr>
            <a:picLocks noChangeAspect="1"/>
          </p:cNvPicPr>
          <p:nvPr/>
        </p:nvPicPr>
        <p:blipFill>
          <a:blip r:embed="rId2"/>
          <a:stretch>
            <a:fillRect/>
          </a:stretch>
        </p:blipFill>
        <p:spPr>
          <a:xfrm>
            <a:off x="11298536" y="-28876"/>
            <a:ext cx="893464" cy="510139"/>
          </a:xfrm>
          <a:prstGeom prst="rect">
            <a:avLst/>
          </a:prstGeom>
        </p:spPr>
      </p:pic>
    </p:spTree>
    <p:extLst>
      <p:ext uri="{BB962C8B-B14F-4D97-AF65-F5344CB8AC3E}">
        <p14:creationId xmlns:p14="http://schemas.microsoft.com/office/powerpoint/2010/main" val="627318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a:blip r:embed="rId3"/>
          <a:stretch>
            <a:fillRect/>
          </a:stretch>
        </p:blipFill>
        <p:spPr>
          <a:xfrm>
            <a:off x="11298536" y="-28876"/>
            <a:ext cx="893464" cy="510139"/>
          </a:xfrm>
          <a:prstGeom prst="rect">
            <a:avLst/>
          </a:prstGeom>
        </p:spPr>
      </p:pic>
    </p:spTree>
    <p:extLst>
      <p:ext uri="{BB962C8B-B14F-4D97-AF65-F5344CB8AC3E}">
        <p14:creationId xmlns:p14="http://schemas.microsoft.com/office/powerpoint/2010/main" val="2300278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838046" y="1"/>
            <a:ext cx="1353954" cy="943400"/>
          </a:xfrm>
          <a:prstGeom prst="rect">
            <a:avLst/>
          </a:prstGeom>
        </p:spPr>
      </p:pic>
      <p:sp>
        <p:nvSpPr>
          <p:cNvPr id="3" name="Content Placeholder 2"/>
          <p:cNvSpPr>
            <a:spLocks noGrp="1"/>
          </p:cNvSpPr>
          <p:nvPr>
            <p:ph idx="1"/>
          </p:nvPr>
        </p:nvSpPr>
        <p:spPr>
          <a:xfrm>
            <a:off x="685800" y="1802549"/>
            <a:ext cx="10820400" cy="4915885"/>
          </a:xfrm>
        </p:spPr>
        <p:txBody>
          <a:bodyPr>
            <a:normAutofit/>
          </a:bodyPr>
          <a:lstStyle/>
          <a:p>
            <a:pPr algn="just">
              <a:lnSpc>
                <a:spcPct val="100000"/>
              </a:lnSpc>
            </a:pPr>
            <a:r>
              <a:rPr lang="en-US" sz="2400" dirty="0"/>
              <a:t>In the last 300 years, the worlds population increased by 12 times.</a:t>
            </a:r>
          </a:p>
          <a:p>
            <a:pPr algn="just">
              <a:lnSpc>
                <a:spcPct val="100000"/>
              </a:lnSpc>
            </a:pPr>
            <a:endParaRPr lang="en-US" sz="2400" dirty="0"/>
          </a:p>
          <a:p>
            <a:pPr algn="just">
              <a:lnSpc>
                <a:spcPct val="100000"/>
              </a:lnSpc>
            </a:pPr>
            <a:r>
              <a:rPr lang="en-US" sz="2400" dirty="0">
                <a:solidFill>
                  <a:srgbClr val="FF0000"/>
                </a:solidFill>
              </a:rPr>
              <a:t>Energy used in 50 years (1970-2020) raised by 3 folds.</a:t>
            </a:r>
          </a:p>
          <a:p>
            <a:pPr algn="just">
              <a:lnSpc>
                <a:spcPct val="100000"/>
              </a:lnSpc>
            </a:pPr>
            <a:endParaRPr lang="en-US" sz="2400" dirty="0">
              <a:solidFill>
                <a:srgbClr val="FF0000"/>
              </a:solidFill>
            </a:endParaRPr>
          </a:p>
          <a:p>
            <a:pPr algn="just">
              <a:lnSpc>
                <a:spcPct val="100000"/>
              </a:lnSpc>
            </a:pPr>
            <a:r>
              <a:rPr lang="en-US" sz="2400" dirty="0"/>
              <a:t>7 billion people of the world are using 1/3</a:t>
            </a:r>
            <a:r>
              <a:rPr lang="en-US" sz="2400" baseline="30000" dirty="0"/>
              <a:t>rd</a:t>
            </a:r>
            <a:r>
              <a:rPr lang="en-US" sz="2400" dirty="0"/>
              <a:t> of land for grazing and crops by removing natural vegetation.</a:t>
            </a:r>
          </a:p>
          <a:p>
            <a:pPr algn="just">
              <a:lnSpc>
                <a:spcPct val="100000"/>
              </a:lnSpc>
            </a:pPr>
            <a:endParaRPr lang="en-US" sz="2400" dirty="0"/>
          </a:p>
          <a:p>
            <a:pPr algn="just">
              <a:lnSpc>
                <a:spcPct val="100000"/>
              </a:lnSpc>
            </a:pPr>
            <a:r>
              <a:rPr lang="en-US" sz="2400" dirty="0">
                <a:solidFill>
                  <a:srgbClr val="FF0000"/>
                </a:solidFill>
              </a:rPr>
              <a:t>De-forestation of 5-6 million hectors of land per year (0.5%) is happening.</a:t>
            </a:r>
          </a:p>
          <a:p>
            <a:pPr marL="0" indent="0" algn="just">
              <a:buNone/>
            </a:pPr>
            <a:endParaRPr lang="en-IN" sz="2400" dirty="0"/>
          </a:p>
        </p:txBody>
      </p:sp>
      <p:pic>
        <p:nvPicPr>
          <p:cNvPr id="4" name="Picture 6" descr="Accurate Calculations of Radiative Forcing by Carbon Dioxide Can Improve  Climate Projections - Earth and Environmental Sciences Area">
            <a:extLst>
              <a:ext uri="{FF2B5EF4-FFF2-40B4-BE49-F238E27FC236}">
                <a16:creationId xmlns:a16="http://schemas.microsoft.com/office/drawing/2014/main" id="{56E299AB-76E1-DB51-C704-EDB270607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581752"/>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65;p15">
            <a:extLst>
              <a:ext uri="{FF2B5EF4-FFF2-40B4-BE49-F238E27FC236}">
                <a16:creationId xmlns:a16="http://schemas.microsoft.com/office/drawing/2014/main" id="{1932BDA1-AFBD-5EDD-942B-ED24A5D5DE51}"/>
              </a:ext>
            </a:extLst>
          </p:cNvPr>
          <p:cNvSpPr txBox="1">
            <a:spLocks/>
          </p:cNvSpPr>
          <p:nvPr/>
        </p:nvSpPr>
        <p:spPr>
          <a:xfrm>
            <a:off x="0" y="1"/>
            <a:ext cx="12192000" cy="1581751"/>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spcFirstLastPara="1" vert="horz" wrap="square" lIns="121900" tIns="121900" rIns="121900" bIns="121900" rtlCol="0" anchor="t" anchorCtr="0">
            <a:normAutofit/>
          </a:bodyPr>
          <a:lstStyle>
            <a:lvl1pPr algn="r" defTabSz="914400" rtl="0" eaLnBrk="1" latinLnBrk="0" hangingPunct="1">
              <a:lnSpc>
                <a:spcPct val="90000"/>
              </a:lnSpc>
              <a:spcBef>
                <a:spcPct val="0"/>
              </a:spcBef>
              <a:buNone/>
              <a:defRPr sz="4000"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buSzPts val="3111"/>
            </a:pPr>
            <a:r>
              <a:rPr lang="en-US" sz="2667" b="1" dirty="0"/>
              <a:t/>
            </a:r>
            <a:br>
              <a:rPr lang="en-US" sz="2667" b="1" dirty="0"/>
            </a:br>
            <a:r>
              <a:rPr lang="en-US" sz="3600" b="1" dirty="0"/>
              <a:t>climate change is happening now</a:t>
            </a:r>
          </a:p>
        </p:txBody>
      </p:sp>
      <p:pic>
        <p:nvPicPr>
          <p:cNvPr id="9" name="Picture 8">
            <a:extLst>
              <a:ext uri="{FF2B5EF4-FFF2-40B4-BE49-F238E27FC236}">
                <a16:creationId xmlns:a16="http://schemas.microsoft.com/office/drawing/2014/main" id="{619CEB01-70DD-FE4E-9DFE-EE07BD0A88B1}"/>
              </a:ext>
            </a:extLst>
          </p:cNvPr>
          <p:cNvPicPr>
            <a:picLocks noChangeAspect="1"/>
          </p:cNvPicPr>
          <p:nvPr/>
        </p:nvPicPr>
        <p:blipFill>
          <a:blip r:embed="rId2"/>
          <a:stretch>
            <a:fillRect/>
          </a:stretch>
        </p:blipFill>
        <p:spPr>
          <a:xfrm>
            <a:off x="0" y="6063917"/>
            <a:ext cx="1163188" cy="822960"/>
          </a:xfrm>
          <a:prstGeom prst="rect">
            <a:avLst/>
          </a:prstGeom>
        </p:spPr>
      </p:pic>
    </p:spTree>
    <p:extLst>
      <p:ext uri="{BB962C8B-B14F-4D97-AF65-F5344CB8AC3E}">
        <p14:creationId xmlns:p14="http://schemas.microsoft.com/office/powerpoint/2010/main" val="478661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643323"/>
          </a:xfrm>
        </p:spPr>
        <p:style>
          <a:lnRef idx="1">
            <a:schemeClr val="dk1"/>
          </a:lnRef>
          <a:fillRef idx="2">
            <a:schemeClr val="dk1"/>
          </a:fillRef>
          <a:effectRef idx="1">
            <a:schemeClr val="dk1"/>
          </a:effectRef>
          <a:fontRef idx="minor">
            <a:schemeClr val="dk1"/>
          </a:fontRef>
        </p:style>
        <p:txBody>
          <a:bodyPr>
            <a:normAutofit/>
          </a:bodyPr>
          <a:lstStyle/>
          <a:p>
            <a:pPr algn="ctr"/>
            <a:r>
              <a:rPr lang="en-IN" sz="3200" b="1" dirty="0"/>
              <a:t>Wildfire</a:t>
            </a:r>
            <a:br>
              <a:rPr lang="en-IN" sz="3200" b="1" dirty="0"/>
            </a:br>
            <a:r>
              <a:rPr lang="en-IN" sz="3200" b="1" dirty="0"/>
              <a:t>Chile</a:t>
            </a:r>
          </a:p>
        </p:txBody>
      </p:sp>
      <p:pic>
        <p:nvPicPr>
          <p:cNvPr id="4" name="Content Placeholder 3"/>
          <p:cNvPicPr>
            <a:picLocks noGrp="1" noChangeAspect="1"/>
          </p:cNvPicPr>
          <p:nvPr>
            <p:ph idx="1"/>
          </p:nvPr>
        </p:nvPicPr>
        <p:blipFill>
          <a:blip r:embed="rId2"/>
          <a:stretch>
            <a:fillRect/>
          </a:stretch>
        </p:blipFill>
        <p:spPr>
          <a:xfrm>
            <a:off x="4273522" y="1643322"/>
            <a:ext cx="3911224" cy="5214677"/>
          </a:xfrm>
          <a:prstGeom prst="rect">
            <a:avLst/>
          </a:prstGeom>
        </p:spPr>
      </p:pic>
      <p:pic>
        <p:nvPicPr>
          <p:cNvPr id="5" name="Picture 4"/>
          <p:cNvPicPr>
            <a:picLocks noChangeAspect="1"/>
          </p:cNvPicPr>
          <p:nvPr/>
        </p:nvPicPr>
        <p:blipFill>
          <a:blip r:embed="rId3"/>
          <a:stretch>
            <a:fillRect/>
          </a:stretch>
        </p:blipFill>
        <p:spPr>
          <a:xfrm>
            <a:off x="0" y="1643323"/>
            <a:ext cx="4273522" cy="5214677"/>
          </a:xfrm>
          <a:prstGeom prst="rect">
            <a:avLst/>
          </a:prstGeom>
        </p:spPr>
      </p:pic>
      <p:pic>
        <p:nvPicPr>
          <p:cNvPr id="6" name="Picture 5"/>
          <p:cNvPicPr>
            <a:picLocks noChangeAspect="1"/>
          </p:cNvPicPr>
          <p:nvPr/>
        </p:nvPicPr>
        <p:blipFill>
          <a:blip r:embed="rId4"/>
          <a:stretch>
            <a:fillRect/>
          </a:stretch>
        </p:blipFill>
        <p:spPr>
          <a:xfrm>
            <a:off x="8184746" y="1643322"/>
            <a:ext cx="4007254" cy="5214677"/>
          </a:xfrm>
          <a:prstGeom prst="rect">
            <a:avLst/>
          </a:prstGeom>
        </p:spPr>
      </p:pic>
      <p:pic>
        <p:nvPicPr>
          <p:cNvPr id="3" name="Picture 2">
            <a:extLst>
              <a:ext uri="{FF2B5EF4-FFF2-40B4-BE49-F238E27FC236}">
                <a16:creationId xmlns:a16="http://schemas.microsoft.com/office/drawing/2014/main" id="{5E034DAA-074F-CDA3-AF2B-57323723449A}"/>
              </a:ext>
            </a:extLst>
          </p:cNvPr>
          <p:cNvPicPr>
            <a:picLocks noChangeAspect="1"/>
          </p:cNvPicPr>
          <p:nvPr/>
        </p:nvPicPr>
        <p:blipFill>
          <a:blip r:embed="rId5"/>
          <a:stretch>
            <a:fillRect/>
          </a:stretch>
        </p:blipFill>
        <p:spPr>
          <a:xfrm>
            <a:off x="11028811" y="0"/>
            <a:ext cx="1163188" cy="664143"/>
          </a:xfrm>
          <a:prstGeom prst="rect">
            <a:avLst/>
          </a:prstGeom>
        </p:spPr>
      </p:pic>
    </p:spTree>
    <p:extLst>
      <p:ext uri="{BB962C8B-B14F-4D97-AF65-F5344CB8AC3E}">
        <p14:creationId xmlns:p14="http://schemas.microsoft.com/office/powerpoint/2010/main" val="11501169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6606"/>
            <a:ext cx="12192000" cy="2329450"/>
          </a:xfrm>
        </p:spPr>
        <p:style>
          <a:lnRef idx="1">
            <a:schemeClr val="accent5"/>
          </a:lnRef>
          <a:fillRef idx="2">
            <a:schemeClr val="accent5"/>
          </a:fillRef>
          <a:effectRef idx="1">
            <a:schemeClr val="accent5"/>
          </a:effectRef>
          <a:fontRef idx="minor">
            <a:schemeClr val="dk1"/>
          </a:fontRef>
        </p:style>
        <p:txBody>
          <a:bodyPr>
            <a:noAutofit/>
          </a:bodyPr>
          <a:lstStyle/>
          <a:p>
            <a:pPr algn="ctr" eaLnBrk="1" hangingPunct="1">
              <a:lnSpc>
                <a:spcPct val="100000"/>
              </a:lnSpc>
            </a:pPr>
            <a:r>
              <a:rPr lang="en-GB" sz="3100" b="1" dirty="0"/>
              <a:t>Global addiction to fossil fuel: coal, oil and gas</a:t>
            </a:r>
            <a:r>
              <a:rPr lang="en-GB" sz="3100" b="1" dirty="0">
                <a:solidFill>
                  <a:schemeClr val="bg1"/>
                </a:solidFill>
              </a:rPr>
              <a:t> </a:t>
            </a:r>
            <a:br>
              <a:rPr lang="en-GB" sz="3100" b="1" dirty="0">
                <a:solidFill>
                  <a:schemeClr val="bg1"/>
                </a:solidFill>
              </a:rPr>
            </a:br>
            <a:r>
              <a:rPr lang="en-GB" sz="3100" b="1" dirty="0">
                <a:solidFill>
                  <a:srgbClr val="00B050"/>
                </a:solidFill>
              </a:rPr>
              <a:t>very cheap, very useful and very dangerous</a:t>
            </a:r>
            <a:endParaRPr lang="en-US" sz="3100" b="1" dirty="0">
              <a:solidFill>
                <a:srgbClr val="00B050"/>
              </a:solidFill>
            </a:endParaRPr>
          </a:p>
        </p:txBody>
      </p:sp>
      <p:sp>
        <p:nvSpPr>
          <p:cNvPr id="18435" name="Rectangle 3"/>
          <p:cNvSpPr>
            <a:spLocks noGrp="1" noChangeArrowheads="1"/>
          </p:cNvSpPr>
          <p:nvPr>
            <p:ph idx="1"/>
          </p:nvPr>
        </p:nvSpPr>
        <p:spPr>
          <a:xfrm>
            <a:off x="1057175" y="2408889"/>
            <a:ext cx="10077649" cy="925655"/>
          </a:xfrm>
        </p:spPr>
        <p:style>
          <a:lnRef idx="2">
            <a:schemeClr val="accent5"/>
          </a:lnRef>
          <a:fillRef idx="1">
            <a:schemeClr val="lt1"/>
          </a:fillRef>
          <a:effectRef idx="0">
            <a:schemeClr val="accent5"/>
          </a:effectRef>
          <a:fontRef idx="minor">
            <a:schemeClr val="dk1"/>
          </a:fontRef>
        </p:style>
        <p:txBody>
          <a:bodyPr>
            <a:normAutofit/>
          </a:bodyPr>
          <a:lstStyle/>
          <a:p>
            <a:pPr marL="0" indent="0" algn="ctr">
              <a:buNone/>
            </a:pPr>
            <a:r>
              <a:rPr lang="en-GB" sz="2800" b="1" i="1" dirty="0">
                <a:solidFill>
                  <a:srgbClr val="FF0000"/>
                </a:solidFill>
              </a:rPr>
              <a:t>We have been releasing 350 million years-worth of carbon locked away in fossil fuels in 160 years</a:t>
            </a:r>
          </a:p>
        </p:txBody>
      </p:sp>
      <p:grpSp>
        <p:nvGrpSpPr>
          <p:cNvPr id="2" name="Group 10"/>
          <p:cNvGrpSpPr>
            <a:grpSpLocks/>
          </p:cNvGrpSpPr>
          <p:nvPr/>
        </p:nvGrpSpPr>
        <p:grpSpPr bwMode="auto">
          <a:xfrm>
            <a:off x="2224089" y="3619501"/>
            <a:ext cx="1404937" cy="1941513"/>
            <a:chOff x="441" y="2280"/>
            <a:chExt cx="885" cy="1223"/>
          </a:xfrm>
        </p:grpSpPr>
        <p:sp>
          <p:nvSpPr>
            <p:cNvPr id="8207" name="Text Box 11"/>
            <p:cNvSpPr txBox="1">
              <a:spLocks noChangeArrowheads="1"/>
            </p:cNvSpPr>
            <p:nvPr/>
          </p:nvSpPr>
          <p:spPr bwMode="auto">
            <a:xfrm>
              <a:off x="441" y="2280"/>
              <a:ext cx="862" cy="231"/>
            </a:xfrm>
            <a:prstGeom prst="rect">
              <a:avLst/>
            </a:prstGeom>
            <a:noFill/>
            <a:ln w="9525">
              <a:noFill/>
              <a:miter lim="800000"/>
              <a:headEnd/>
              <a:tailEnd/>
            </a:ln>
          </p:spPr>
          <p:txBody>
            <a:bodyPr>
              <a:spAutoFit/>
            </a:bodyPr>
            <a:lstStyle/>
            <a:p>
              <a:pPr>
                <a:spcBef>
                  <a:spcPct val="50000"/>
                </a:spcBef>
              </a:pPr>
              <a:r>
                <a:rPr lang="en-GB" b="1" dirty="0">
                  <a:cs typeface="Arial" pitchFamily="34" charset="0"/>
                </a:rPr>
                <a:t>160 years</a:t>
              </a:r>
              <a:endParaRPr lang="en-US" b="1" dirty="0">
                <a:cs typeface="Arial" pitchFamily="34" charset="0"/>
              </a:endParaRPr>
            </a:p>
          </p:txBody>
        </p:sp>
        <p:sp>
          <p:nvSpPr>
            <p:cNvPr id="8208" name="Text Box 12"/>
            <p:cNvSpPr txBox="1">
              <a:spLocks noChangeArrowheads="1"/>
            </p:cNvSpPr>
            <p:nvPr/>
          </p:nvSpPr>
          <p:spPr bwMode="auto">
            <a:xfrm>
              <a:off x="464" y="3099"/>
              <a:ext cx="862" cy="404"/>
            </a:xfrm>
            <a:prstGeom prst="rect">
              <a:avLst/>
            </a:prstGeom>
            <a:noFill/>
            <a:ln w="9525">
              <a:noFill/>
              <a:miter lim="800000"/>
              <a:headEnd/>
              <a:tailEnd/>
            </a:ln>
          </p:spPr>
          <p:txBody>
            <a:bodyPr>
              <a:spAutoFit/>
            </a:bodyPr>
            <a:lstStyle/>
            <a:p>
              <a:pPr algn="ctr">
                <a:spcBef>
                  <a:spcPct val="50000"/>
                </a:spcBef>
              </a:pPr>
              <a:r>
                <a:rPr lang="en-GB" b="1" dirty="0">
                  <a:cs typeface="Arial" pitchFamily="34" charset="0"/>
                </a:rPr>
                <a:t>First Oil Well</a:t>
              </a:r>
              <a:endParaRPr lang="en-US" b="1" dirty="0">
                <a:cs typeface="Arial" pitchFamily="34" charset="0"/>
              </a:endParaRPr>
            </a:p>
          </p:txBody>
        </p:sp>
      </p:grpSp>
      <p:grpSp>
        <p:nvGrpSpPr>
          <p:cNvPr id="3" name="Group 13"/>
          <p:cNvGrpSpPr>
            <a:grpSpLocks/>
          </p:cNvGrpSpPr>
          <p:nvPr/>
        </p:nvGrpSpPr>
        <p:grpSpPr bwMode="auto">
          <a:xfrm>
            <a:off x="4273550" y="3619500"/>
            <a:ext cx="1403350" cy="1952625"/>
            <a:chOff x="1732" y="2280"/>
            <a:chExt cx="884" cy="1230"/>
          </a:xfrm>
        </p:grpSpPr>
        <p:sp>
          <p:nvSpPr>
            <p:cNvPr id="8205" name="Text Box 14"/>
            <p:cNvSpPr txBox="1">
              <a:spLocks noChangeArrowheads="1"/>
            </p:cNvSpPr>
            <p:nvPr/>
          </p:nvSpPr>
          <p:spPr bwMode="auto">
            <a:xfrm>
              <a:off x="1754" y="2280"/>
              <a:ext cx="862" cy="231"/>
            </a:xfrm>
            <a:prstGeom prst="rect">
              <a:avLst/>
            </a:prstGeom>
            <a:noFill/>
            <a:ln w="9525">
              <a:noFill/>
              <a:miter lim="800000"/>
              <a:headEnd/>
              <a:tailEnd/>
            </a:ln>
          </p:spPr>
          <p:txBody>
            <a:bodyPr>
              <a:spAutoFit/>
            </a:bodyPr>
            <a:lstStyle/>
            <a:p>
              <a:pPr>
                <a:spcBef>
                  <a:spcPct val="50000"/>
                </a:spcBef>
              </a:pPr>
              <a:r>
                <a:rPr lang="en-GB" b="1" dirty="0">
                  <a:cs typeface="Arial" pitchFamily="34" charset="0"/>
                </a:rPr>
                <a:t>100 years</a:t>
              </a:r>
              <a:endParaRPr lang="en-US" b="1" dirty="0">
                <a:cs typeface="Arial" pitchFamily="34" charset="0"/>
              </a:endParaRPr>
            </a:p>
          </p:txBody>
        </p:sp>
        <p:sp>
          <p:nvSpPr>
            <p:cNvPr id="8206" name="Text Box 15"/>
            <p:cNvSpPr txBox="1">
              <a:spLocks noChangeArrowheads="1"/>
            </p:cNvSpPr>
            <p:nvPr/>
          </p:nvSpPr>
          <p:spPr bwMode="auto">
            <a:xfrm>
              <a:off x="1732" y="3106"/>
              <a:ext cx="862" cy="404"/>
            </a:xfrm>
            <a:prstGeom prst="rect">
              <a:avLst/>
            </a:prstGeom>
            <a:noFill/>
            <a:ln w="9525">
              <a:noFill/>
              <a:miter lim="800000"/>
              <a:headEnd/>
              <a:tailEnd/>
            </a:ln>
          </p:spPr>
          <p:txBody>
            <a:bodyPr>
              <a:spAutoFit/>
            </a:bodyPr>
            <a:lstStyle/>
            <a:p>
              <a:pPr algn="ctr">
                <a:spcBef>
                  <a:spcPct val="50000"/>
                </a:spcBef>
              </a:pPr>
              <a:r>
                <a:rPr lang="en-GB" b="1" dirty="0">
                  <a:cs typeface="Arial" pitchFamily="34" charset="0"/>
                </a:rPr>
                <a:t>4000 cars in USA</a:t>
              </a:r>
              <a:endParaRPr lang="en-US" b="1" dirty="0">
                <a:cs typeface="Arial" pitchFamily="34" charset="0"/>
              </a:endParaRPr>
            </a:p>
          </p:txBody>
        </p:sp>
      </p:grpSp>
      <p:grpSp>
        <p:nvGrpSpPr>
          <p:cNvPr id="4" name="Group 16"/>
          <p:cNvGrpSpPr>
            <a:grpSpLocks/>
          </p:cNvGrpSpPr>
          <p:nvPr/>
        </p:nvGrpSpPr>
        <p:grpSpPr bwMode="auto">
          <a:xfrm>
            <a:off x="7654925" y="3619500"/>
            <a:ext cx="2089150" cy="2165350"/>
            <a:chOff x="3862" y="2280"/>
            <a:chExt cx="1316" cy="1364"/>
          </a:xfrm>
        </p:grpSpPr>
        <p:sp>
          <p:nvSpPr>
            <p:cNvPr id="8203" name="Text Box 17"/>
            <p:cNvSpPr txBox="1">
              <a:spLocks noChangeArrowheads="1"/>
            </p:cNvSpPr>
            <p:nvPr/>
          </p:nvSpPr>
          <p:spPr bwMode="auto">
            <a:xfrm>
              <a:off x="4316" y="2280"/>
              <a:ext cx="862" cy="231"/>
            </a:xfrm>
            <a:prstGeom prst="rect">
              <a:avLst/>
            </a:prstGeom>
            <a:noFill/>
            <a:ln w="9525">
              <a:noFill/>
              <a:miter lim="800000"/>
              <a:headEnd/>
              <a:tailEnd/>
            </a:ln>
          </p:spPr>
          <p:txBody>
            <a:bodyPr>
              <a:spAutoFit/>
            </a:bodyPr>
            <a:lstStyle/>
            <a:p>
              <a:pPr>
                <a:spcBef>
                  <a:spcPct val="50000"/>
                </a:spcBef>
              </a:pPr>
              <a:r>
                <a:rPr lang="en-GB">
                  <a:solidFill>
                    <a:srgbClr val="FF0000"/>
                  </a:solidFill>
                  <a:cs typeface="Arial" pitchFamily="34" charset="0"/>
                </a:rPr>
                <a:t>  </a:t>
              </a:r>
              <a:r>
                <a:rPr lang="en-GB" b="1">
                  <a:solidFill>
                    <a:srgbClr val="FF0000"/>
                  </a:solidFill>
                  <a:cs typeface="Arial" pitchFamily="34" charset="0"/>
                </a:rPr>
                <a:t>NOW</a:t>
              </a:r>
              <a:endParaRPr lang="en-US" b="1">
                <a:solidFill>
                  <a:srgbClr val="FF0000"/>
                </a:solidFill>
                <a:cs typeface="Arial" pitchFamily="34" charset="0"/>
              </a:endParaRPr>
            </a:p>
          </p:txBody>
        </p:sp>
        <p:sp>
          <p:nvSpPr>
            <p:cNvPr id="8204" name="Text Box 18"/>
            <p:cNvSpPr txBox="1">
              <a:spLocks noChangeArrowheads="1"/>
            </p:cNvSpPr>
            <p:nvPr/>
          </p:nvSpPr>
          <p:spPr bwMode="auto">
            <a:xfrm>
              <a:off x="3862" y="3067"/>
              <a:ext cx="1316" cy="577"/>
            </a:xfrm>
            <a:prstGeom prst="rect">
              <a:avLst/>
            </a:prstGeom>
            <a:noFill/>
            <a:ln w="9525">
              <a:noFill/>
              <a:miter lim="800000"/>
              <a:headEnd/>
              <a:tailEnd/>
            </a:ln>
          </p:spPr>
          <p:txBody>
            <a:bodyPr>
              <a:spAutoFit/>
            </a:bodyPr>
            <a:lstStyle/>
            <a:p>
              <a:pPr algn="ctr">
                <a:spcBef>
                  <a:spcPct val="50000"/>
                </a:spcBef>
              </a:pPr>
              <a:r>
                <a:rPr lang="en-GB" b="1" dirty="0">
                  <a:solidFill>
                    <a:srgbClr val="FF0000"/>
                  </a:solidFill>
                  <a:cs typeface="Arial" pitchFamily="34" charset="0"/>
                </a:rPr>
                <a:t>600,000,000 cars</a:t>
              </a:r>
              <a:br>
                <a:rPr lang="en-GB" b="1" dirty="0">
                  <a:solidFill>
                    <a:srgbClr val="FF0000"/>
                  </a:solidFill>
                  <a:cs typeface="Arial" pitchFamily="34" charset="0"/>
                </a:rPr>
              </a:br>
              <a:r>
                <a:rPr lang="en-GB" b="1" dirty="0">
                  <a:solidFill>
                    <a:srgbClr val="FF0000"/>
                  </a:solidFill>
                  <a:cs typeface="Arial" pitchFamily="34" charset="0"/>
                </a:rPr>
                <a:t>4,000,000,000 passenger flights</a:t>
              </a:r>
              <a:endParaRPr lang="en-US" b="1" dirty="0">
                <a:solidFill>
                  <a:srgbClr val="FF0000"/>
                </a:solidFill>
                <a:cs typeface="Arial" pitchFamily="34" charset="0"/>
              </a:endParaRPr>
            </a:p>
          </p:txBody>
        </p:sp>
      </p:grpSp>
      <p:grpSp>
        <p:nvGrpSpPr>
          <p:cNvPr id="5" name="Group 19"/>
          <p:cNvGrpSpPr>
            <a:grpSpLocks/>
          </p:cNvGrpSpPr>
          <p:nvPr/>
        </p:nvGrpSpPr>
        <p:grpSpPr bwMode="auto">
          <a:xfrm>
            <a:off x="5894389" y="3619500"/>
            <a:ext cx="1689100" cy="2216150"/>
            <a:chOff x="2753" y="2280"/>
            <a:chExt cx="1064" cy="1396"/>
          </a:xfrm>
        </p:grpSpPr>
        <p:sp>
          <p:nvSpPr>
            <p:cNvPr id="8201" name="Text Box 20"/>
            <p:cNvSpPr txBox="1">
              <a:spLocks noChangeArrowheads="1"/>
            </p:cNvSpPr>
            <p:nvPr/>
          </p:nvSpPr>
          <p:spPr bwMode="auto">
            <a:xfrm>
              <a:off x="2955" y="2280"/>
              <a:ext cx="862" cy="231"/>
            </a:xfrm>
            <a:prstGeom prst="rect">
              <a:avLst/>
            </a:prstGeom>
            <a:noFill/>
            <a:ln w="9525">
              <a:noFill/>
              <a:miter lim="800000"/>
              <a:headEnd/>
              <a:tailEnd/>
            </a:ln>
          </p:spPr>
          <p:txBody>
            <a:bodyPr>
              <a:spAutoFit/>
            </a:bodyPr>
            <a:lstStyle/>
            <a:p>
              <a:pPr>
                <a:spcBef>
                  <a:spcPct val="50000"/>
                </a:spcBef>
              </a:pPr>
              <a:r>
                <a:rPr lang="en-GB" dirty="0">
                  <a:solidFill>
                    <a:schemeClr val="bg1"/>
                  </a:solidFill>
                  <a:cs typeface="Arial" pitchFamily="34" charset="0"/>
                </a:rPr>
                <a:t>  </a:t>
              </a:r>
              <a:r>
                <a:rPr lang="en-GB" b="1" dirty="0"/>
                <a:t>6</a:t>
              </a:r>
              <a:r>
                <a:rPr lang="en-GB" b="1" dirty="0">
                  <a:cs typeface="Arial" pitchFamily="34" charset="0"/>
                </a:rPr>
                <a:t>0 years</a:t>
              </a:r>
              <a:endParaRPr lang="en-US" b="1" dirty="0">
                <a:cs typeface="Arial" pitchFamily="34" charset="0"/>
              </a:endParaRPr>
            </a:p>
          </p:txBody>
        </p:sp>
        <p:sp>
          <p:nvSpPr>
            <p:cNvPr id="8202" name="Text Box 21"/>
            <p:cNvSpPr txBox="1">
              <a:spLocks noChangeArrowheads="1"/>
            </p:cNvSpPr>
            <p:nvPr/>
          </p:nvSpPr>
          <p:spPr bwMode="auto">
            <a:xfrm>
              <a:off x="2753" y="3099"/>
              <a:ext cx="1019" cy="577"/>
            </a:xfrm>
            <a:prstGeom prst="rect">
              <a:avLst/>
            </a:prstGeom>
            <a:noFill/>
            <a:ln w="9525">
              <a:noFill/>
              <a:miter lim="800000"/>
              <a:headEnd/>
              <a:tailEnd/>
            </a:ln>
          </p:spPr>
          <p:txBody>
            <a:bodyPr wrap="square">
              <a:spAutoFit/>
            </a:bodyPr>
            <a:lstStyle/>
            <a:p>
              <a:pPr algn="ctr">
                <a:spcBef>
                  <a:spcPct val="50000"/>
                </a:spcBef>
              </a:pPr>
              <a:r>
                <a:rPr lang="en-GB" b="1" dirty="0">
                  <a:cs typeface="Arial" pitchFamily="34" charset="0"/>
                </a:rPr>
                <a:t>First commercial jet  ticket</a:t>
              </a:r>
              <a:endParaRPr lang="en-US" b="1" dirty="0">
                <a:cs typeface="Arial" pitchFamily="34" charset="0"/>
              </a:endParaRPr>
            </a:p>
          </p:txBody>
        </p:sp>
      </p:grpSp>
      <p:sp>
        <p:nvSpPr>
          <p:cNvPr id="18455" name="Line 23"/>
          <p:cNvSpPr>
            <a:spLocks noChangeShapeType="1"/>
          </p:cNvSpPr>
          <p:nvPr/>
        </p:nvSpPr>
        <p:spPr bwMode="auto">
          <a:xfrm>
            <a:off x="1716089" y="4556125"/>
            <a:ext cx="8353425" cy="0"/>
          </a:xfrm>
          <a:prstGeom prst="line">
            <a:avLst/>
          </a:prstGeom>
          <a:noFill/>
          <a:ln w="76200">
            <a:solidFill>
              <a:srgbClr val="FF0000"/>
            </a:solidFill>
            <a:round/>
            <a:headEnd/>
            <a:tailEnd type="triangle" w="med" len="med"/>
          </a:ln>
        </p:spPr>
        <p:txBody>
          <a:bodyPr/>
          <a:lstStyle/>
          <a:p>
            <a:endParaRPr lang="en-US">
              <a:solidFill>
                <a:schemeClr val="bg1"/>
              </a:solidFill>
            </a:endParaRPr>
          </a:p>
        </p:txBody>
      </p:sp>
      <p:pic>
        <p:nvPicPr>
          <p:cNvPr id="17" name="Picture 16"/>
          <p:cNvPicPr>
            <a:picLocks noChangeAspect="1"/>
          </p:cNvPicPr>
          <p:nvPr/>
        </p:nvPicPr>
        <p:blipFill>
          <a:blip r:embed="rId3"/>
          <a:stretch>
            <a:fillRect/>
          </a:stretch>
        </p:blipFill>
        <p:spPr>
          <a:xfrm>
            <a:off x="11353740" y="-16606"/>
            <a:ext cx="838260" cy="478619"/>
          </a:xfrm>
          <a:prstGeom prst="rect">
            <a:avLst/>
          </a:prstGeom>
        </p:spPr>
      </p:pic>
    </p:spTree>
    <p:extLst>
      <p:ext uri="{BB962C8B-B14F-4D97-AF65-F5344CB8AC3E}">
        <p14:creationId xmlns:p14="http://schemas.microsoft.com/office/powerpoint/2010/main" val="2200214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55"/>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10" presetClass="entr" presetSubtype="0"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2500"/>
                            </p:stCondLst>
                            <p:childTnLst>
                              <p:par>
                                <p:cTn id="24" presetID="10" presetClass="entr" presetSubtype="0" fill="hold" nodeType="afterEffect">
                                  <p:stCondLst>
                                    <p:cond delay="5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1845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68416"/>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IN" sz="3200" b="1" dirty="0"/>
              <a:t>Carbon emission</a:t>
            </a:r>
          </a:p>
        </p:txBody>
      </p:sp>
      <p:pic>
        <p:nvPicPr>
          <p:cNvPr id="4" name="Picture 3"/>
          <p:cNvPicPr>
            <a:picLocks noChangeAspect="1"/>
          </p:cNvPicPr>
          <p:nvPr/>
        </p:nvPicPr>
        <p:blipFill>
          <a:blip r:embed="rId2"/>
          <a:stretch>
            <a:fillRect/>
          </a:stretch>
        </p:blipFill>
        <p:spPr>
          <a:xfrm>
            <a:off x="10145027" y="0"/>
            <a:ext cx="2046973" cy="1468416"/>
          </a:xfrm>
          <a:prstGeom prst="rect">
            <a:avLst/>
          </a:prstGeom>
        </p:spPr>
      </p:pic>
      <p:sp>
        <p:nvSpPr>
          <p:cNvPr id="7" name="TextBox 6">
            <a:extLst>
              <a:ext uri="{FF2B5EF4-FFF2-40B4-BE49-F238E27FC236}">
                <a16:creationId xmlns:a16="http://schemas.microsoft.com/office/drawing/2014/main" id="{9ACA0E9E-CFDD-5F02-386A-7D800FD222AE}"/>
              </a:ext>
            </a:extLst>
          </p:cNvPr>
          <p:cNvSpPr txBox="1"/>
          <p:nvPr/>
        </p:nvSpPr>
        <p:spPr>
          <a:xfrm>
            <a:off x="8440556" y="4901156"/>
            <a:ext cx="3581398" cy="430887"/>
          </a:xfrm>
          <a:prstGeom prst="rect">
            <a:avLst/>
          </a:prstGeom>
          <a:noFill/>
        </p:spPr>
        <p:txBody>
          <a:bodyPr wrap="square">
            <a:spAutoFit/>
          </a:bodyPr>
          <a:lstStyle/>
          <a:p>
            <a:r>
              <a:rPr lang="en-GB" sz="2200" b="1" dirty="0"/>
              <a:t>103,881,279 litres of gas</a:t>
            </a:r>
          </a:p>
        </p:txBody>
      </p:sp>
      <p:sp>
        <p:nvSpPr>
          <p:cNvPr id="9" name="TextBox 8">
            <a:extLst>
              <a:ext uri="{FF2B5EF4-FFF2-40B4-BE49-F238E27FC236}">
                <a16:creationId xmlns:a16="http://schemas.microsoft.com/office/drawing/2014/main" id="{DC65171A-74F6-FBC5-8CCF-E6D766697119}"/>
              </a:ext>
            </a:extLst>
          </p:cNvPr>
          <p:cNvSpPr txBox="1"/>
          <p:nvPr/>
        </p:nvSpPr>
        <p:spPr>
          <a:xfrm>
            <a:off x="4972166" y="4897416"/>
            <a:ext cx="2708793" cy="430887"/>
          </a:xfrm>
          <a:prstGeom prst="rect">
            <a:avLst/>
          </a:prstGeom>
          <a:noFill/>
        </p:spPr>
        <p:txBody>
          <a:bodyPr wrap="square">
            <a:spAutoFit/>
          </a:bodyPr>
          <a:lstStyle/>
          <a:p>
            <a:r>
              <a:rPr lang="en-GB" sz="2200" b="1" dirty="0"/>
              <a:t>150,179 litres of oil</a:t>
            </a:r>
          </a:p>
        </p:txBody>
      </p:sp>
      <p:sp>
        <p:nvSpPr>
          <p:cNvPr id="11" name="TextBox 10">
            <a:extLst>
              <a:ext uri="{FF2B5EF4-FFF2-40B4-BE49-F238E27FC236}">
                <a16:creationId xmlns:a16="http://schemas.microsoft.com/office/drawing/2014/main" id="{484DD9B6-78CB-07C7-EAC6-9692E5BE9FD7}"/>
              </a:ext>
            </a:extLst>
          </p:cNvPr>
          <p:cNvSpPr txBox="1"/>
          <p:nvPr/>
        </p:nvSpPr>
        <p:spPr>
          <a:xfrm>
            <a:off x="3868388" y="5781057"/>
            <a:ext cx="4139831" cy="584775"/>
          </a:xfrm>
          <a:prstGeom prst="rect">
            <a:avLst/>
          </a:prstGeom>
          <a:noFill/>
        </p:spPr>
        <p:txBody>
          <a:bodyPr wrap="square">
            <a:spAutoFit/>
          </a:bodyPr>
          <a:lstStyle/>
          <a:p>
            <a:pPr>
              <a:buNone/>
            </a:pPr>
            <a:r>
              <a:rPr lang="en-GB" sz="3200" b="1" dirty="0">
                <a:solidFill>
                  <a:srgbClr val="FF0000"/>
                </a:solidFill>
              </a:rPr>
              <a:t>……..</a:t>
            </a:r>
            <a:r>
              <a:rPr lang="en-GB" sz="3200" b="1" i="1" dirty="0">
                <a:solidFill>
                  <a:srgbClr val="FF0000"/>
                </a:solidFill>
              </a:rPr>
              <a:t> IN A SECOND!</a:t>
            </a:r>
            <a:endParaRPr lang="en-US" sz="3200" b="1" i="1" dirty="0">
              <a:solidFill>
                <a:srgbClr val="FF0000"/>
              </a:solidFill>
            </a:endParaRPr>
          </a:p>
        </p:txBody>
      </p:sp>
      <p:sp>
        <p:nvSpPr>
          <p:cNvPr id="13" name="TextBox 12">
            <a:extLst>
              <a:ext uri="{FF2B5EF4-FFF2-40B4-BE49-F238E27FC236}">
                <a16:creationId xmlns:a16="http://schemas.microsoft.com/office/drawing/2014/main" id="{E3B898DA-55E6-564D-2E2E-D8B2A1D47BE8}"/>
              </a:ext>
            </a:extLst>
          </p:cNvPr>
          <p:cNvSpPr txBox="1"/>
          <p:nvPr/>
        </p:nvSpPr>
        <p:spPr>
          <a:xfrm>
            <a:off x="924024" y="4897416"/>
            <a:ext cx="2827421" cy="430887"/>
          </a:xfrm>
          <a:prstGeom prst="rect">
            <a:avLst/>
          </a:prstGeom>
          <a:noFill/>
        </p:spPr>
        <p:txBody>
          <a:bodyPr wrap="square">
            <a:spAutoFit/>
          </a:bodyPr>
          <a:lstStyle/>
          <a:p>
            <a:pPr marL="0" indent="0">
              <a:buNone/>
            </a:pPr>
            <a:r>
              <a:rPr lang="en-GB" sz="2200" b="1" dirty="0"/>
              <a:t>196,442 kg of coal</a:t>
            </a:r>
          </a:p>
        </p:txBody>
      </p:sp>
      <p:pic>
        <p:nvPicPr>
          <p:cNvPr id="2052" name="Picture 4" descr="Coal Icon&quot; Images – Browse 20 Stock Photos, Vectors, and Video | Adobe Stock">
            <a:extLst>
              <a:ext uri="{FF2B5EF4-FFF2-40B4-BE49-F238E27FC236}">
                <a16:creationId xmlns:a16="http://schemas.microsoft.com/office/drawing/2014/main" id="{262B2229-9B08-372D-65CB-AF6B66966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8416"/>
            <a:ext cx="1202195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925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14914"/>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IN" sz="3200" b="1" dirty="0"/>
              <a:t>Carbon Emission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21724"/>
            <a:ext cx="12192000" cy="5460076"/>
          </a:xfrm>
        </p:spPr>
      </p:pic>
      <p:pic>
        <p:nvPicPr>
          <p:cNvPr id="5" name="Picture 4"/>
          <p:cNvPicPr>
            <a:picLocks noChangeAspect="1"/>
          </p:cNvPicPr>
          <p:nvPr/>
        </p:nvPicPr>
        <p:blipFill>
          <a:blip r:embed="rId3"/>
          <a:stretch>
            <a:fillRect/>
          </a:stretch>
        </p:blipFill>
        <p:spPr>
          <a:xfrm>
            <a:off x="10202779" y="0"/>
            <a:ext cx="1989221" cy="1321724"/>
          </a:xfrm>
          <a:prstGeom prst="rect">
            <a:avLst/>
          </a:prstGeom>
        </p:spPr>
      </p:pic>
    </p:spTree>
    <p:extLst>
      <p:ext uri="{BB962C8B-B14F-4D97-AF65-F5344CB8AC3E}">
        <p14:creationId xmlns:p14="http://schemas.microsoft.com/office/powerpoint/2010/main" val="1342964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12191998" cy="1812175"/>
          </a:xfrm>
        </p:spPr>
        <p:style>
          <a:lnRef idx="3">
            <a:schemeClr val="lt1"/>
          </a:lnRef>
          <a:fillRef idx="1">
            <a:schemeClr val="accent3"/>
          </a:fillRef>
          <a:effectRef idx="1">
            <a:schemeClr val="accent3"/>
          </a:effectRef>
          <a:fontRef idx="minor">
            <a:schemeClr val="lt1"/>
          </a:fontRef>
        </p:style>
        <p:txBody>
          <a:bodyPr>
            <a:noAutofit/>
          </a:bodyPr>
          <a:lstStyle/>
          <a:p>
            <a:pPr algn="ctr"/>
            <a:r>
              <a:rPr lang="en-GB" sz="2800" b="1" dirty="0"/>
              <a:t>Flows of emissions of CO</a:t>
            </a:r>
            <a:r>
              <a:rPr lang="en-GB" sz="2800" b="1" baseline="-25000" dirty="0"/>
              <a:t>2</a:t>
            </a:r>
            <a:r>
              <a:rPr lang="en-GB" sz="2800" b="1" dirty="0"/>
              <a:t> from </a:t>
            </a:r>
            <a:br>
              <a:rPr lang="en-GB" sz="2800" b="1" dirty="0"/>
            </a:br>
            <a:r>
              <a:rPr lang="en-GB" sz="2800" b="1" dirty="0"/>
              <a:t>burning fossil-fuels have risen rapidly since 1950</a:t>
            </a:r>
          </a:p>
        </p:txBody>
      </p:sp>
      <p:pic>
        <p:nvPicPr>
          <p:cNvPr id="15363" name="Picture 3"/>
          <p:cNvPicPr>
            <a:picLocks noChangeAspect="1" noChangeArrowheads="1"/>
          </p:cNvPicPr>
          <p:nvPr/>
        </p:nvPicPr>
        <p:blipFill>
          <a:blip r:embed="rId3"/>
          <a:srcRect/>
          <a:stretch>
            <a:fillRect/>
          </a:stretch>
        </p:blipFill>
        <p:spPr bwMode="auto">
          <a:xfrm>
            <a:off x="461667" y="1812175"/>
            <a:ext cx="11730332" cy="5095701"/>
          </a:xfrm>
          <a:prstGeom prst="rect">
            <a:avLst/>
          </a:prstGeom>
          <a:solidFill>
            <a:srgbClr val="E5E6DE"/>
          </a:solidFill>
          <a:ln w="9525">
            <a:noFill/>
            <a:miter lim="800000"/>
            <a:headEnd/>
            <a:tailEnd/>
          </a:ln>
        </p:spPr>
      </p:pic>
      <p:sp>
        <p:nvSpPr>
          <p:cNvPr id="15364" name="Text Box 4"/>
          <p:cNvSpPr txBox="1">
            <a:spLocks noChangeArrowheads="1"/>
          </p:cNvSpPr>
          <p:nvPr/>
        </p:nvSpPr>
        <p:spPr bwMode="auto">
          <a:xfrm rot="-5400000">
            <a:off x="-2317016" y="4079317"/>
            <a:ext cx="5095702" cy="461665"/>
          </a:xfrm>
          <a:prstGeom prst="rect">
            <a:avLst/>
          </a:prstGeom>
          <a:solidFill>
            <a:srgbClr val="0000FF"/>
          </a:solidFill>
          <a:ln w="9525">
            <a:noFill/>
            <a:miter lim="800000"/>
            <a:headEnd/>
            <a:tailEnd/>
          </a:ln>
        </p:spPr>
        <p:txBody>
          <a:bodyPr wrap="square">
            <a:spAutoFit/>
          </a:bodyPr>
          <a:lstStyle/>
          <a:p>
            <a:pPr eaLnBrk="1" hangingPunct="1"/>
            <a:r>
              <a:rPr lang="en-GB" sz="2400" b="1" dirty="0">
                <a:solidFill>
                  <a:srgbClr val="FFFF00"/>
                </a:solidFill>
              </a:rPr>
              <a:t>Billions of tonnes of CO2</a:t>
            </a:r>
          </a:p>
        </p:txBody>
      </p:sp>
      <p:pic>
        <p:nvPicPr>
          <p:cNvPr id="5" name="Picture 4"/>
          <p:cNvPicPr>
            <a:picLocks noChangeAspect="1"/>
          </p:cNvPicPr>
          <p:nvPr/>
        </p:nvPicPr>
        <p:blipFill>
          <a:blip r:embed="rId4"/>
          <a:stretch>
            <a:fillRect/>
          </a:stretch>
        </p:blipFill>
        <p:spPr>
          <a:xfrm>
            <a:off x="11011301" y="0"/>
            <a:ext cx="1180698" cy="674141"/>
          </a:xfrm>
          <a:prstGeom prst="rect">
            <a:avLst/>
          </a:prstGeom>
        </p:spPr>
      </p:pic>
    </p:spTree>
    <p:extLst>
      <p:ext uri="{BB962C8B-B14F-4D97-AF65-F5344CB8AC3E}">
        <p14:creationId xmlns:p14="http://schemas.microsoft.com/office/powerpoint/2010/main" val="201296319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783479"/>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en-IN" sz="3200" b="1" dirty="0"/>
              <a:t>Annual Carbon Emissions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783479"/>
            <a:ext cx="12192000" cy="5074521"/>
          </a:xfrm>
        </p:spPr>
      </p:pic>
      <p:pic>
        <p:nvPicPr>
          <p:cNvPr id="5" name="Picture 4"/>
          <p:cNvPicPr>
            <a:picLocks noChangeAspect="1"/>
          </p:cNvPicPr>
          <p:nvPr/>
        </p:nvPicPr>
        <p:blipFill>
          <a:blip r:embed="rId3"/>
          <a:stretch>
            <a:fillRect/>
          </a:stretch>
        </p:blipFill>
        <p:spPr>
          <a:xfrm>
            <a:off x="10866922" y="0"/>
            <a:ext cx="1325078" cy="756577"/>
          </a:xfrm>
          <a:prstGeom prst="rect">
            <a:avLst/>
          </a:prstGeom>
        </p:spPr>
      </p:pic>
    </p:spTree>
    <p:extLst>
      <p:ext uri="{BB962C8B-B14F-4D97-AF65-F5344CB8AC3E}">
        <p14:creationId xmlns:p14="http://schemas.microsoft.com/office/powerpoint/2010/main" val="2345162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2713901" y="611800"/>
            <a:ext cx="76776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b="1"/>
              <a:t>Climate change : How do we know?</a:t>
            </a:r>
            <a:endParaRPr b="1"/>
          </a:p>
        </p:txBody>
      </p:sp>
      <p:sp>
        <p:nvSpPr>
          <p:cNvPr id="72" name="Google Shape;72;p16"/>
          <p:cNvSpPr txBox="1">
            <a:spLocks noGrp="1"/>
          </p:cNvSpPr>
          <p:nvPr>
            <p:ph type="body" idx="1"/>
          </p:nvPr>
        </p:nvSpPr>
        <p:spPr>
          <a:prstGeom prst="rect">
            <a:avLst/>
          </a:prstGeom>
          <a:noFill/>
          <a:ln>
            <a:noFill/>
          </a:ln>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73" name="Google Shape;73;p16"/>
          <p:cNvPicPr preferRelativeResize="0"/>
          <p:nvPr/>
        </p:nvPicPr>
        <p:blipFill rotWithShape="1">
          <a:blip r:embed="rId3">
            <a:alphaModFix/>
          </a:blip>
          <a:srcRect/>
          <a:stretch/>
        </p:blipFill>
        <p:spPr>
          <a:xfrm>
            <a:off x="0" y="1"/>
            <a:ext cx="12191997" cy="6858001"/>
          </a:xfrm>
          <a:prstGeom prst="rect">
            <a:avLst/>
          </a:prstGeom>
          <a:noFill/>
          <a:ln>
            <a:noFill/>
          </a:ln>
        </p:spPr>
      </p:pic>
      <p:pic>
        <p:nvPicPr>
          <p:cNvPr id="2" name="Google Shape;73;p16">
            <a:extLst>
              <a:ext uri="{FF2B5EF4-FFF2-40B4-BE49-F238E27FC236}">
                <a16:creationId xmlns:a16="http://schemas.microsoft.com/office/drawing/2014/main" id="{25B10B0A-4B2F-410D-D47C-355D9B9624AB}"/>
              </a:ext>
            </a:extLst>
          </p:cNvPr>
          <p:cNvPicPr preferRelativeResize="0"/>
          <p:nvPr/>
        </p:nvPicPr>
        <p:blipFill rotWithShape="1">
          <a:blip r:embed="rId3">
            <a:alphaModFix/>
          </a:blip>
          <a:srcRect/>
          <a:stretch/>
        </p:blipFill>
        <p:spPr>
          <a:xfrm>
            <a:off x="-2" y="1"/>
            <a:ext cx="12191997" cy="6858001"/>
          </a:xfrm>
          <a:prstGeom prst="rect">
            <a:avLst/>
          </a:prstGeom>
          <a:noFill/>
          <a:ln>
            <a:noFill/>
          </a:ln>
        </p:spPr>
      </p:pic>
      <p:pic>
        <p:nvPicPr>
          <p:cNvPr id="3" name="Picture 2">
            <a:extLst>
              <a:ext uri="{FF2B5EF4-FFF2-40B4-BE49-F238E27FC236}">
                <a16:creationId xmlns:a16="http://schemas.microsoft.com/office/drawing/2014/main" id="{A07B5411-9147-5539-BC19-425BF06CF04C}"/>
              </a:ext>
            </a:extLst>
          </p:cNvPr>
          <p:cNvPicPr>
            <a:picLocks noChangeAspect="1"/>
          </p:cNvPicPr>
          <p:nvPr/>
        </p:nvPicPr>
        <p:blipFill>
          <a:blip r:embed="rId4"/>
          <a:stretch>
            <a:fillRect/>
          </a:stretch>
        </p:blipFill>
        <p:spPr>
          <a:xfrm>
            <a:off x="11263746" y="3110"/>
            <a:ext cx="928254" cy="767354"/>
          </a:xfrm>
          <a:prstGeom prst="rect">
            <a:avLst/>
          </a:prstGeom>
        </p:spPr>
      </p:pic>
    </p:spTree>
    <p:extLst>
      <p:ext uri="{BB962C8B-B14F-4D97-AF65-F5344CB8AC3E}">
        <p14:creationId xmlns:p14="http://schemas.microsoft.com/office/powerpoint/2010/main" val="4131661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25"/>
            <a:ext cx="12192000" cy="1463039"/>
          </a:xfrm>
        </p:spPr>
        <p:style>
          <a:lnRef idx="1">
            <a:schemeClr val="dk1"/>
          </a:lnRef>
          <a:fillRef idx="2">
            <a:schemeClr val="dk1"/>
          </a:fillRef>
          <a:effectRef idx="1">
            <a:schemeClr val="dk1"/>
          </a:effectRef>
          <a:fontRef idx="minor">
            <a:schemeClr val="dk1"/>
          </a:fontRef>
        </p:style>
        <p:txBody>
          <a:bodyPr>
            <a:normAutofit/>
          </a:bodyPr>
          <a:lstStyle/>
          <a:p>
            <a:pPr algn="ctr"/>
            <a:r>
              <a:rPr lang="en-IN" sz="3200" b="1" dirty="0"/>
              <a:t>Industrial carbon emission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50" y="1363287"/>
            <a:ext cx="12281836" cy="5735782"/>
          </a:xfrm>
        </p:spPr>
      </p:pic>
      <p:pic>
        <p:nvPicPr>
          <p:cNvPr id="5" name="Picture 4"/>
          <p:cNvPicPr>
            <a:picLocks noChangeAspect="1"/>
          </p:cNvPicPr>
          <p:nvPr/>
        </p:nvPicPr>
        <p:blipFill>
          <a:blip r:embed="rId3"/>
          <a:stretch>
            <a:fillRect/>
          </a:stretch>
        </p:blipFill>
        <p:spPr>
          <a:xfrm>
            <a:off x="10828421" y="1"/>
            <a:ext cx="1382829" cy="760396"/>
          </a:xfrm>
          <a:prstGeom prst="rect">
            <a:avLst/>
          </a:prstGeom>
        </p:spPr>
      </p:pic>
    </p:spTree>
    <p:extLst>
      <p:ext uri="{BB962C8B-B14F-4D97-AF65-F5344CB8AC3E}">
        <p14:creationId xmlns:p14="http://schemas.microsoft.com/office/powerpoint/2010/main" val="243966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29789"/>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IN" sz="3200" b="1" dirty="0"/>
              <a:t>Wild Fire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38101"/>
            <a:ext cx="12192000" cy="5419899"/>
          </a:xfrm>
        </p:spPr>
      </p:pic>
      <p:pic>
        <p:nvPicPr>
          <p:cNvPr id="5" name="Picture 4"/>
          <p:cNvPicPr>
            <a:picLocks noChangeAspect="1"/>
          </p:cNvPicPr>
          <p:nvPr/>
        </p:nvPicPr>
        <p:blipFill>
          <a:blip r:embed="rId3"/>
          <a:stretch>
            <a:fillRect/>
          </a:stretch>
        </p:blipFill>
        <p:spPr>
          <a:xfrm>
            <a:off x="10895798" y="0"/>
            <a:ext cx="1296202" cy="740090"/>
          </a:xfrm>
          <a:prstGeom prst="rect">
            <a:avLst/>
          </a:prstGeom>
        </p:spPr>
      </p:pic>
    </p:spTree>
    <p:extLst>
      <p:ext uri="{BB962C8B-B14F-4D97-AF65-F5344CB8AC3E}">
        <p14:creationId xmlns:p14="http://schemas.microsoft.com/office/powerpoint/2010/main" val="1007827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441" name="Object 9"/>
          <p:cNvGraphicFramePr>
            <a:graphicFrameLocks noGrp="1"/>
          </p:cNvGraphicFramePr>
          <p:nvPr>
            <p:ph/>
            <p:extLst>
              <p:ext uri="{D42A27DB-BD31-4B8C-83A1-F6EECF244321}">
                <p14:modId xmlns:p14="http://schemas.microsoft.com/office/powerpoint/2010/main" val="1088902643"/>
              </p:ext>
            </p:extLst>
          </p:nvPr>
        </p:nvGraphicFramePr>
        <p:xfrm>
          <a:off x="0" y="681263"/>
          <a:ext cx="12192000" cy="6232675"/>
        </p:xfrm>
        <a:graphic>
          <a:graphicData uri="http://schemas.openxmlformats.org/presentationml/2006/ole">
            <mc:AlternateContent xmlns:mc="http://schemas.openxmlformats.org/markup-compatibility/2006">
              <mc:Choice xmlns:v="urn:schemas-microsoft-com:vml" Requires="v">
                <p:oleObj spid="_x0000_s1079" name="CorelPhotoPaint.Image.6" r:id="rId4" imgW="4544577" imgH="3090678" progId="">
                  <p:embed/>
                </p:oleObj>
              </mc:Choice>
              <mc:Fallback>
                <p:oleObj name="CorelPhotoPaint.Image.6" r:id="rId4" imgW="4544577" imgH="3090678" progId="">
                  <p:embed/>
                  <p:pic>
                    <p:nvPicPr>
                      <p:cNvPr id="146441" name="Object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1263"/>
                        <a:ext cx="12192000" cy="6232675"/>
                      </a:xfrm>
                      <a:prstGeom prst="rect">
                        <a:avLst/>
                      </a:prstGeom>
                      <a:noFill/>
                      <a:ln>
                        <a:noFill/>
                      </a:ln>
                      <a:effectLst/>
                    </p:spPr>
                  </p:pic>
                </p:oleObj>
              </mc:Fallback>
            </mc:AlternateContent>
          </a:graphicData>
        </a:graphic>
      </p:graphicFrame>
      <p:sp>
        <p:nvSpPr>
          <p:cNvPr id="146436" name="WordArt 4"/>
          <p:cNvSpPr>
            <a:spLocks noChangeArrowheads="1" noChangeShapeType="1" noTextEdit="1"/>
          </p:cNvSpPr>
          <p:nvPr/>
        </p:nvSpPr>
        <p:spPr bwMode="auto">
          <a:xfrm>
            <a:off x="0" y="-19567"/>
            <a:ext cx="10474036" cy="776025"/>
          </a:xfrm>
          <a:prstGeom prst="rect">
            <a:avLst/>
          </a:prstGeom>
        </p:spPr>
        <p:style>
          <a:lnRef idx="1">
            <a:schemeClr val="accent4"/>
          </a:lnRef>
          <a:fillRef idx="2">
            <a:schemeClr val="accent4"/>
          </a:fillRef>
          <a:effectRef idx="1">
            <a:schemeClr val="accent4"/>
          </a:effectRef>
          <a:fontRef idx="minor">
            <a:schemeClr val="dk1"/>
          </a:fontRef>
        </p:style>
        <p:txBody>
          <a:bodyPr wrap="none" fromWordArt="1">
            <a:prstTxWarp prst="textPlain">
              <a:avLst>
                <a:gd name="adj" fmla="val 50000"/>
              </a:avLst>
            </a:prstTxWarp>
          </a:bodyPr>
          <a:lstStyle/>
          <a:p>
            <a:pPr algn="ctr"/>
            <a:r>
              <a:rPr lang="en-US" sz="3200" b="1" kern="10" dirty="0">
                <a:ln w="19050">
                  <a:solidFill>
                    <a:srgbClr val="99CCFF"/>
                  </a:solidFill>
                  <a:round/>
                  <a:headEnd/>
                  <a:tailEnd/>
                </a:ln>
                <a:solidFill>
                  <a:srgbClr val="0066CC"/>
                </a:solidFill>
                <a:effectLst>
                  <a:outerShdw dist="35921" dir="2700000" algn="ctr" rotWithShape="0">
                    <a:srgbClr val="990000"/>
                  </a:outerShdw>
                </a:effectLst>
                <a:latin typeface="Arial"/>
                <a:cs typeface="Arial"/>
              </a:rPr>
              <a:t>DEFORESTATION</a:t>
            </a:r>
          </a:p>
        </p:txBody>
      </p:sp>
      <p:sp>
        <p:nvSpPr>
          <p:cNvPr id="146437" name="Text Box 5"/>
          <p:cNvSpPr txBox="1">
            <a:spLocks noChangeArrowheads="1"/>
          </p:cNvSpPr>
          <p:nvPr/>
        </p:nvSpPr>
        <p:spPr bwMode="auto">
          <a:xfrm>
            <a:off x="0" y="6329163"/>
            <a:ext cx="12192000" cy="584775"/>
          </a:xfrm>
          <a:prstGeom prst="rect">
            <a:avLst/>
          </a:prstGeom>
          <a:solidFill>
            <a:srgbClr val="FFCC66"/>
          </a:solidFill>
          <a:ln w="9525">
            <a:noFill/>
            <a:miter lim="800000"/>
            <a:headEnd/>
            <a:tailEnd/>
          </a:ln>
          <a:effectLst/>
        </p:spPr>
        <p:txBody>
          <a:bodyPr wrap="square">
            <a:spAutoFit/>
          </a:bodyPr>
          <a:lstStyle/>
          <a:p>
            <a:pPr algn="ctr">
              <a:spcBef>
                <a:spcPct val="50000"/>
              </a:spcBef>
            </a:pPr>
            <a:r>
              <a:rPr lang="en-US" sz="3200" b="1" dirty="0">
                <a:solidFill>
                  <a:srgbClr val="000066"/>
                </a:solidFill>
              </a:rPr>
              <a:t>Reduce Ability of Ecosystem to Absorb Greenhouse Gasses</a:t>
            </a:r>
          </a:p>
        </p:txBody>
      </p:sp>
      <p:pic>
        <p:nvPicPr>
          <p:cNvPr id="5" name="Picture 4"/>
          <p:cNvPicPr>
            <a:picLocks noChangeAspect="1"/>
          </p:cNvPicPr>
          <p:nvPr/>
        </p:nvPicPr>
        <p:blipFill>
          <a:blip r:embed="rId6"/>
          <a:stretch>
            <a:fillRect/>
          </a:stretch>
        </p:blipFill>
        <p:spPr>
          <a:xfrm>
            <a:off x="10474036" y="0"/>
            <a:ext cx="1717964" cy="776025"/>
          </a:xfrm>
          <a:prstGeom prst="rect">
            <a:avLst/>
          </a:prstGeom>
        </p:spPr>
      </p:pic>
    </p:spTree>
    <p:extLst>
      <p:ext uri="{BB962C8B-B14F-4D97-AF65-F5344CB8AC3E}">
        <p14:creationId xmlns:p14="http://schemas.microsoft.com/office/powerpoint/2010/main" val="175073473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809549"/>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en-IN" sz="3200" b="1" dirty="0"/>
              <a:t>Increasing Temperature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09549"/>
            <a:ext cx="12192000" cy="5048451"/>
          </a:xfrm>
        </p:spPr>
      </p:pic>
      <p:pic>
        <p:nvPicPr>
          <p:cNvPr id="5" name="Picture 4"/>
          <p:cNvPicPr>
            <a:picLocks noChangeAspect="1"/>
          </p:cNvPicPr>
          <p:nvPr/>
        </p:nvPicPr>
        <p:blipFill>
          <a:blip r:embed="rId3"/>
          <a:stretch>
            <a:fillRect/>
          </a:stretch>
        </p:blipFill>
        <p:spPr>
          <a:xfrm>
            <a:off x="11011300" y="0"/>
            <a:ext cx="1180699" cy="674141"/>
          </a:xfrm>
          <a:prstGeom prst="rect">
            <a:avLst/>
          </a:prstGeom>
        </p:spPr>
      </p:pic>
    </p:spTree>
    <p:extLst>
      <p:ext uri="{BB962C8B-B14F-4D97-AF65-F5344CB8AC3E}">
        <p14:creationId xmlns:p14="http://schemas.microsoft.com/office/powerpoint/2010/main" val="922493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816731"/>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IN" sz="3200" b="1" dirty="0"/>
              <a:t>Heavy Rainfall </a:t>
            </a:r>
            <a:br>
              <a:rPr lang="en-IN" sz="3200" b="1" dirty="0"/>
            </a:br>
            <a:r>
              <a:rPr lang="en-IN" sz="3200" b="1" dirty="0"/>
              <a:t>KSA</a:t>
            </a:r>
          </a:p>
        </p:txBody>
      </p:sp>
      <p:pic>
        <p:nvPicPr>
          <p:cNvPr id="4" name="Content Placeholder 3"/>
          <p:cNvPicPr>
            <a:picLocks noGrp="1" noChangeAspect="1"/>
          </p:cNvPicPr>
          <p:nvPr>
            <p:ph idx="1"/>
          </p:nvPr>
        </p:nvPicPr>
        <p:blipFill>
          <a:blip r:embed="rId2"/>
          <a:stretch>
            <a:fillRect/>
          </a:stretch>
        </p:blipFill>
        <p:spPr>
          <a:xfrm>
            <a:off x="3413125" y="1787856"/>
            <a:ext cx="5365750" cy="5070144"/>
          </a:xfrm>
          <a:prstGeom prst="rect">
            <a:avLst/>
          </a:prstGeom>
        </p:spPr>
      </p:pic>
      <p:pic>
        <p:nvPicPr>
          <p:cNvPr id="5" name="Picture 4"/>
          <p:cNvPicPr>
            <a:picLocks noChangeAspect="1"/>
          </p:cNvPicPr>
          <p:nvPr/>
        </p:nvPicPr>
        <p:blipFill>
          <a:blip r:embed="rId3"/>
          <a:stretch>
            <a:fillRect/>
          </a:stretch>
        </p:blipFill>
        <p:spPr>
          <a:xfrm>
            <a:off x="8778875" y="1816732"/>
            <a:ext cx="3413124" cy="5041268"/>
          </a:xfrm>
          <a:prstGeom prst="rect">
            <a:avLst/>
          </a:prstGeom>
        </p:spPr>
      </p:pic>
      <p:pic>
        <p:nvPicPr>
          <p:cNvPr id="6" name="Picture 5"/>
          <p:cNvPicPr>
            <a:picLocks noChangeAspect="1"/>
          </p:cNvPicPr>
          <p:nvPr/>
        </p:nvPicPr>
        <p:blipFill>
          <a:blip r:embed="rId4"/>
          <a:stretch>
            <a:fillRect/>
          </a:stretch>
        </p:blipFill>
        <p:spPr>
          <a:xfrm>
            <a:off x="0" y="1787855"/>
            <a:ext cx="4387042" cy="5070144"/>
          </a:xfrm>
          <a:prstGeom prst="rect">
            <a:avLst/>
          </a:prstGeom>
        </p:spPr>
      </p:pic>
      <p:pic>
        <p:nvPicPr>
          <p:cNvPr id="3" name="Picture 2">
            <a:extLst>
              <a:ext uri="{FF2B5EF4-FFF2-40B4-BE49-F238E27FC236}">
                <a16:creationId xmlns:a16="http://schemas.microsoft.com/office/drawing/2014/main" id="{52652472-4C2F-6421-5CF3-F35B400302D5}"/>
              </a:ext>
            </a:extLst>
          </p:cNvPr>
          <p:cNvPicPr>
            <a:picLocks noChangeAspect="1"/>
          </p:cNvPicPr>
          <p:nvPr/>
        </p:nvPicPr>
        <p:blipFill>
          <a:blip r:embed="rId5"/>
          <a:stretch>
            <a:fillRect/>
          </a:stretch>
        </p:blipFill>
        <p:spPr>
          <a:xfrm>
            <a:off x="11028811" y="0"/>
            <a:ext cx="1163188" cy="664143"/>
          </a:xfrm>
          <a:prstGeom prst="rect">
            <a:avLst/>
          </a:prstGeom>
        </p:spPr>
      </p:pic>
    </p:spTree>
    <p:extLst>
      <p:ext uri="{BB962C8B-B14F-4D97-AF65-F5344CB8AC3E}">
        <p14:creationId xmlns:p14="http://schemas.microsoft.com/office/powerpoint/2010/main" val="9235449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877" y="1809549"/>
            <a:ext cx="12086123" cy="5106203"/>
          </a:xfrm>
        </p:spPr>
      </p:pic>
      <p:pic>
        <p:nvPicPr>
          <p:cNvPr id="5" name="Picture 4"/>
          <p:cNvPicPr>
            <a:picLocks noChangeAspect="1"/>
          </p:cNvPicPr>
          <p:nvPr/>
        </p:nvPicPr>
        <p:blipFill>
          <a:blip r:embed="rId3"/>
          <a:stretch>
            <a:fillRect/>
          </a:stretch>
        </p:blipFill>
        <p:spPr>
          <a:xfrm>
            <a:off x="10474036" y="0"/>
            <a:ext cx="1717964" cy="980902"/>
          </a:xfrm>
          <a:prstGeom prst="rect">
            <a:avLst/>
          </a:prstGeom>
        </p:spPr>
      </p:pic>
      <p:sp>
        <p:nvSpPr>
          <p:cNvPr id="3" name="Title 1">
            <a:extLst>
              <a:ext uri="{FF2B5EF4-FFF2-40B4-BE49-F238E27FC236}">
                <a16:creationId xmlns:a16="http://schemas.microsoft.com/office/drawing/2014/main" id="{FC9347AE-A607-A870-F9D8-83D9D8555BBE}"/>
              </a:ext>
            </a:extLst>
          </p:cNvPr>
          <p:cNvSpPr txBox="1">
            <a:spLocks/>
          </p:cNvSpPr>
          <p:nvPr/>
        </p:nvSpPr>
        <p:spPr>
          <a:xfrm>
            <a:off x="1" y="0"/>
            <a:ext cx="12191999" cy="180954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IN" sz="3200" b="1"/>
              <a:t>Sea Level rising</a:t>
            </a:r>
            <a:endParaRPr lang="en-IN" sz="3200" b="1" dirty="0"/>
          </a:p>
        </p:txBody>
      </p:sp>
      <p:pic>
        <p:nvPicPr>
          <p:cNvPr id="6" name="Picture 5">
            <a:extLst>
              <a:ext uri="{FF2B5EF4-FFF2-40B4-BE49-F238E27FC236}">
                <a16:creationId xmlns:a16="http://schemas.microsoft.com/office/drawing/2014/main" id="{CDB05A3C-6CCC-1F6F-9221-66CC2772E152}"/>
              </a:ext>
            </a:extLst>
          </p:cNvPr>
          <p:cNvPicPr>
            <a:picLocks noChangeAspect="1"/>
          </p:cNvPicPr>
          <p:nvPr/>
        </p:nvPicPr>
        <p:blipFill>
          <a:blip r:embed="rId3"/>
          <a:stretch>
            <a:fillRect/>
          </a:stretch>
        </p:blipFill>
        <p:spPr>
          <a:xfrm>
            <a:off x="11011300" y="0"/>
            <a:ext cx="1180699" cy="674141"/>
          </a:xfrm>
          <a:prstGeom prst="rect">
            <a:avLst/>
          </a:prstGeom>
        </p:spPr>
      </p:pic>
    </p:spTree>
    <p:extLst>
      <p:ext uri="{BB962C8B-B14F-4D97-AF65-F5344CB8AC3E}">
        <p14:creationId xmlns:p14="http://schemas.microsoft.com/office/powerpoint/2010/main" val="2260860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8400"/>
          <a:stretch/>
        </p:blipFill>
        <p:spPr>
          <a:xfrm>
            <a:off x="0" y="1809548"/>
            <a:ext cx="12192000" cy="4799973"/>
          </a:xfrm>
        </p:spPr>
      </p:pic>
      <p:pic>
        <p:nvPicPr>
          <p:cNvPr id="5" name="Picture 4"/>
          <p:cNvPicPr>
            <a:picLocks noChangeAspect="1"/>
          </p:cNvPicPr>
          <p:nvPr/>
        </p:nvPicPr>
        <p:blipFill>
          <a:blip r:embed="rId3"/>
          <a:stretch>
            <a:fillRect/>
          </a:stretch>
        </p:blipFill>
        <p:spPr>
          <a:xfrm>
            <a:off x="10474036" y="0"/>
            <a:ext cx="1717964" cy="980902"/>
          </a:xfrm>
          <a:prstGeom prst="rect">
            <a:avLst/>
          </a:prstGeom>
        </p:spPr>
      </p:pic>
      <p:sp>
        <p:nvSpPr>
          <p:cNvPr id="3" name="Title 1">
            <a:extLst>
              <a:ext uri="{FF2B5EF4-FFF2-40B4-BE49-F238E27FC236}">
                <a16:creationId xmlns:a16="http://schemas.microsoft.com/office/drawing/2014/main" id="{2F4074F1-088A-3BFE-A5F8-83EE197EC840}"/>
              </a:ext>
            </a:extLst>
          </p:cNvPr>
          <p:cNvSpPr txBox="1">
            <a:spLocks/>
          </p:cNvSpPr>
          <p:nvPr/>
        </p:nvSpPr>
        <p:spPr>
          <a:xfrm>
            <a:off x="1" y="-35292"/>
            <a:ext cx="12191999" cy="180954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IN" sz="3200" b="1" dirty="0"/>
              <a:t>Arctic ice caps are melting</a:t>
            </a:r>
          </a:p>
        </p:txBody>
      </p:sp>
      <p:pic>
        <p:nvPicPr>
          <p:cNvPr id="9" name="Picture 8">
            <a:extLst>
              <a:ext uri="{FF2B5EF4-FFF2-40B4-BE49-F238E27FC236}">
                <a16:creationId xmlns:a16="http://schemas.microsoft.com/office/drawing/2014/main" id="{F5655C78-F958-6E6C-1DC0-B32294C1A283}"/>
              </a:ext>
            </a:extLst>
          </p:cNvPr>
          <p:cNvPicPr>
            <a:picLocks noChangeAspect="1"/>
          </p:cNvPicPr>
          <p:nvPr/>
        </p:nvPicPr>
        <p:blipFill>
          <a:blip r:embed="rId3"/>
          <a:stretch>
            <a:fillRect/>
          </a:stretch>
        </p:blipFill>
        <p:spPr>
          <a:xfrm>
            <a:off x="11011301" y="-35292"/>
            <a:ext cx="1180699" cy="674141"/>
          </a:xfrm>
          <a:prstGeom prst="rect">
            <a:avLst/>
          </a:prstGeom>
        </p:spPr>
      </p:pic>
    </p:spTree>
    <p:extLst>
      <p:ext uri="{BB962C8B-B14F-4D97-AF65-F5344CB8AC3E}">
        <p14:creationId xmlns:p14="http://schemas.microsoft.com/office/powerpoint/2010/main" val="931779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74036" y="0"/>
            <a:ext cx="1717964" cy="1197033"/>
          </a:xfrm>
          <a:prstGeom prst="rect">
            <a:avLst/>
          </a:prstGeom>
        </p:spPr>
      </p:pic>
      <p:sp>
        <p:nvSpPr>
          <p:cNvPr id="2" name="Title 1"/>
          <p:cNvSpPr>
            <a:spLocks noGrp="1"/>
          </p:cNvSpPr>
          <p:nvPr>
            <p:ph type="title"/>
          </p:nvPr>
        </p:nvSpPr>
        <p:spPr>
          <a:xfrm>
            <a:off x="0" y="0"/>
            <a:ext cx="12192000" cy="1296785"/>
          </a:xfr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IN" sz="3200" b="1" dirty="0"/>
              <a:t>Mountain snow</a:t>
            </a:r>
          </a:p>
        </p:txBody>
      </p:sp>
      <p:pic>
        <p:nvPicPr>
          <p:cNvPr id="4" name="Content Placeholder 3"/>
          <p:cNvPicPr>
            <a:picLocks noGrp="1" noChangeAspect="1"/>
          </p:cNvPicPr>
          <p:nvPr>
            <p:ph idx="1"/>
          </p:nvPr>
        </p:nvPicPr>
        <p:blipFill>
          <a:blip r:embed="rId3"/>
          <a:stretch>
            <a:fillRect/>
          </a:stretch>
        </p:blipFill>
        <p:spPr>
          <a:xfrm>
            <a:off x="0" y="1197033"/>
            <a:ext cx="12192000" cy="5660967"/>
          </a:xfrm>
          <a:prstGeom prst="rect">
            <a:avLst/>
          </a:prstGeom>
        </p:spPr>
      </p:pic>
      <p:pic>
        <p:nvPicPr>
          <p:cNvPr id="3" name="Picture 2">
            <a:extLst>
              <a:ext uri="{FF2B5EF4-FFF2-40B4-BE49-F238E27FC236}">
                <a16:creationId xmlns:a16="http://schemas.microsoft.com/office/drawing/2014/main" id="{970BBA65-58E1-5480-CFC5-CD84EEE12AEC}"/>
              </a:ext>
            </a:extLst>
          </p:cNvPr>
          <p:cNvPicPr>
            <a:picLocks noChangeAspect="1"/>
          </p:cNvPicPr>
          <p:nvPr/>
        </p:nvPicPr>
        <p:blipFill>
          <a:blip r:embed="rId2"/>
          <a:stretch>
            <a:fillRect/>
          </a:stretch>
        </p:blipFill>
        <p:spPr>
          <a:xfrm>
            <a:off x="11203806" y="0"/>
            <a:ext cx="988194" cy="564227"/>
          </a:xfrm>
          <a:prstGeom prst="rect">
            <a:avLst/>
          </a:prstGeom>
        </p:spPr>
      </p:pic>
    </p:spTree>
    <p:extLst>
      <p:ext uri="{BB962C8B-B14F-4D97-AF65-F5344CB8AC3E}">
        <p14:creationId xmlns:p14="http://schemas.microsoft.com/office/powerpoint/2010/main" val="1990177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0" y="1064029"/>
            <a:ext cx="12192000" cy="5793971"/>
          </a:xfrm>
          <a:prstGeom prst="rect">
            <a:avLst/>
          </a:prstGeom>
        </p:spPr>
      </p:pic>
      <p:pic>
        <p:nvPicPr>
          <p:cNvPr id="4" name="Picture 3"/>
          <p:cNvPicPr>
            <a:picLocks noChangeAspect="1"/>
          </p:cNvPicPr>
          <p:nvPr/>
        </p:nvPicPr>
        <p:blipFill>
          <a:blip r:embed="rId3"/>
          <a:stretch>
            <a:fillRect/>
          </a:stretch>
        </p:blipFill>
        <p:spPr>
          <a:xfrm>
            <a:off x="10474036" y="0"/>
            <a:ext cx="1717964" cy="1197033"/>
          </a:xfrm>
          <a:prstGeom prst="rect">
            <a:avLst/>
          </a:prstGeom>
        </p:spPr>
      </p:pic>
      <p:sp>
        <p:nvSpPr>
          <p:cNvPr id="7" name="Title 1">
            <a:extLst>
              <a:ext uri="{FF2B5EF4-FFF2-40B4-BE49-F238E27FC236}">
                <a16:creationId xmlns:a16="http://schemas.microsoft.com/office/drawing/2014/main" id="{9F1A0BDF-AC38-6C06-99A8-FDCAEBCCB40D}"/>
              </a:ext>
            </a:extLst>
          </p:cNvPr>
          <p:cNvSpPr>
            <a:spLocks noGrp="1"/>
          </p:cNvSpPr>
          <p:nvPr>
            <p:ph type="title"/>
          </p:nvPr>
        </p:nvSpPr>
        <p:spPr>
          <a:xfrm>
            <a:off x="0" y="0"/>
            <a:ext cx="12192000" cy="1296785"/>
          </a:xfr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IN" sz="3200" b="1" dirty="0"/>
              <a:t>Mountain snow</a:t>
            </a:r>
          </a:p>
        </p:txBody>
      </p:sp>
      <p:pic>
        <p:nvPicPr>
          <p:cNvPr id="8" name="Picture 7">
            <a:extLst>
              <a:ext uri="{FF2B5EF4-FFF2-40B4-BE49-F238E27FC236}">
                <a16:creationId xmlns:a16="http://schemas.microsoft.com/office/drawing/2014/main" id="{50F70600-FE48-CED0-7E14-4EE8D0501A99}"/>
              </a:ext>
            </a:extLst>
          </p:cNvPr>
          <p:cNvPicPr>
            <a:picLocks noChangeAspect="1"/>
          </p:cNvPicPr>
          <p:nvPr/>
        </p:nvPicPr>
        <p:blipFill>
          <a:blip r:embed="rId3"/>
          <a:stretch>
            <a:fillRect/>
          </a:stretch>
        </p:blipFill>
        <p:spPr>
          <a:xfrm>
            <a:off x="11203806" y="0"/>
            <a:ext cx="988194" cy="564227"/>
          </a:xfrm>
          <a:prstGeom prst="rect">
            <a:avLst/>
          </a:prstGeom>
        </p:spPr>
      </p:pic>
    </p:spTree>
    <p:extLst>
      <p:ext uri="{BB962C8B-B14F-4D97-AF65-F5344CB8AC3E}">
        <p14:creationId xmlns:p14="http://schemas.microsoft.com/office/powerpoint/2010/main" val="3834964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74036" y="0"/>
            <a:ext cx="1717964" cy="1197033"/>
          </a:xfrm>
          <a:prstGeom prst="rect">
            <a:avLst/>
          </a:prstGeom>
        </p:spPr>
      </p:pic>
      <p:pic>
        <p:nvPicPr>
          <p:cNvPr id="4" name="Content Placeholder 3"/>
          <p:cNvPicPr>
            <a:picLocks noGrp="1" noChangeAspect="1"/>
          </p:cNvPicPr>
          <p:nvPr>
            <p:ph idx="1"/>
          </p:nvPr>
        </p:nvPicPr>
        <p:blipFill rotWithShape="1">
          <a:blip r:embed="rId3"/>
          <a:srcRect l="1" t="21611" r="1079" b="1955"/>
          <a:stretch/>
        </p:blipFill>
        <p:spPr>
          <a:xfrm>
            <a:off x="0" y="1267910"/>
            <a:ext cx="12192000" cy="4442058"/>
          </a:xfrm>
          <a:prstGeom prst="rect">
            <a:avLst/>
          </a:prstGeom>
        </p:spPr>
      </p:pic>
      <p:sp>
        <p:nvSpPr>
          <p:cNvPr id="7" name="Title 1">
            <a:extLst>
              <a:ext uri="{FF2B5EF4-FFF2-40B4-BE49-F238E27FC236}">
                <a16:creationId xmlns:a16="http://schemas.microsoft.com/office/drawing/2014/main" id="{B778F1D0-76DF-8FF0-807E-AF163A310125}"/>
              </a:ext>
            </a:extLst>
          </p:cNvPr>
          <p:cNvSpPr>
            <a:spLocks noGrp="1"/>
          </p:cNvSpPr>
          <p:nvPr>
            <p:ph type="title"/>
          </p:nvPr>
        </p:nvSpPr>
        <p:spPr>
          <a:xfrm>
            <a:off x="0" y="0"/>
            <a:ext cx="12192000" cy="1296785"/>
          </a:xfr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IN" sz="3200" b="1" dirty="0"/>
              <a:t>Mountain snow</a:t>
            </a:r>
          </a:p>
        </p:txBody>
      </p:sp>
      <p:pic>
        <p:nvPicPr>
          <p:cNvPr id="9" name="Content Placeholder 3">
            <a:extLst>
              <a:ext uri="{FF2B5EF4-FFF2-40B4-BE49-F238E27FC236}">
                <a16:creationId xmlns:a16="http://schemas.microsoft.com/office/drawing/2014/main" id="{64257D0F-3AC2-DAF3-EACA-572CA14D537D}"/>
              </a:ext>
            </a:extLst>
          </p:cNvPr>
          <p:cNvPicPr>
            <a:picLocks noChangeAspect="1"/>
          </p:cNvPicPr>
          <p:nvPr/>
        </p:nvPicPr>
        <p:blipFill rotWithShape="1">
          <a:blip r:embed="rId3"/>
          <a:srcRect l="1" r="1079" b="80723"/>
          <a:stretch/>
        </p:blipFill>
        <p:spPr>
          <a:xfrm>
            <a:off x="0" y="5709968"/>
            <a:ext cx="12192000" cy="1148032"/>
          </a:xfrm>
          <a:prstGeom prst="rect">
            <a:avLst/>
          </a:prstGeom>
        </p:spPr>
      </p:pic>
      <p:pic>
        <p:nvPicPr>
          <p:cNvPr id="10" name="Picture 9">
            <a:extLst>
              <a:ext uri="{FF2B5EF4-FFF2-40B4-BE49-F238E27FC236}">
                <a16:creationId xmlns:a16="http://schemas.microsoft.com/office/drawing/2014/main" id="{D48E7563-9033-197E-ECE1-1F0F66247A00}"/>
              </a:ext>
            </a:extLst>
          </p:cNvPr>
          <p:cNvPicPr>
            <a:picLocks noChangeAspect="1"/>
          </p:cNvPicPr>
          <p:nvPr/>
        </p:nvPicPr>
        <p:blipFill>
          <a:blip r:embed="rId2"/>
          <a:stretch>
            <a:fillRect/>
          </a:stretch>
        </p:blipFill>
        <p:spPr>
          <a:xfrm>
            <a:off x="11203806" y="0"/>
            <a:ext cx="988194" cy="564227"/>
          </a:xfrm>
          <a:prstGeom prst="rect">
            <a:avLst/>
          </a:prstGeom>
        </p:spPr>
      </p:pic>
    </p:spTree>
    <p:extLst>
      <p:ext uri="{BB962C8B-B14F-4D97-AF65-F5344CB8AC3E}">
        <p14:creationId xmlns:p14="http://schemas.microsoft.com/office/powerpoint/2010/main" val="3465857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030552" y="1"/>
            <a:ext cx="1161448" cy="732846"/>
          </a:xfrm>
          <a:prstGeom prst="rect">
            <a:avLst/>
          </a:prstGeom>
        </p:spPr>
      </p:pic>
      <p:sp>
        <p:nvSpPr>
          <p:cNvPr id="2" name="Title 1"/>
          <p:cNvSpPr>
            <a:spLocks noGrp="1"/>
          </p:cNvSpPr>
          <p:nvPr>
            <p:ph type="title"/>
          </p:nvPr>
        </p:nvSpPr>
        <p:spPr>
          <a:xfrm>
            <a:off x="418699" y="1546386"/>
            <a:ext cx="11622506" cy="970839"/>
          </a:xfrm>
        </p:spPr>
        <p:txBody>
          <a:bodyPr>
            <a:normAutofit fontScale="90000"/>
          </a:bodyPr>
          <a:lstStyle/>
          <a:p>
            <a:pPr algn="ctr">
              <a:lnSpc>
                <a:spcPct val="100000"/>
              </a:lnSpc>
            </a:pPr>
            <a:r>
              <a:rPr lang="en-IN" sz="2400" b="1" dirty="0"/>
              <a:t>The 2022 report of the Lancet Countdown on health and climate change: health at the mercy of fossil fuels</a:t>
            </a:r>
            <a:br>
              <a:rPr lang="en-IN" sz="2400" b="1" dirty="0"/>
            </a:br>
            <a:endParaRPr lang="en-IN" sz="2400" b="1" dirty="0"/>
          </a:p>
        </p:txBody>
      </p:sp>
      <p:sp>
        <p:nvSpPr>
          <p:cNvPr id="3" name="Content Placeholder 2"/>
          <p:cNvSpPr>
            <a:spLocks noGrp="1"/>
          </p:cNvSpPr>
          <p:nvPr>
            <p:ph idx="1"/>
          </p:nvPr>
        </p:nvSpPr>
        <p:spPr>
          <a:xfrm>
            <a:off x="685800" y="2031806"/>
            <a:ext cx="10820400" cy="4563686"/>
          </a:xfrm>
        </p:spPr>
        <p:txBody>
          <a:bodyPr>
            <a:normAutofit/>
          </a:bodyPr>
          <a:lstStyle/>
          <a:p>
            <a:pPr marL="0" indent="0">
              <a:buNone/>
            </a:pPr>
            <a:endParaRPr lang="en-IN" dirty="0"/>
          </a:p>
          <a:p>
            <a:pPr marL="0" indent="0">
              <a:buNone/>
            </a:pPr>
            <a:endParaRPr lang="en-IN" dirty="0"/>
          </a:p>
          <a:p>
            <a:pPr marL="0" indent="0" algn="just">
              <a:lnSpc>
                <a:spcPct val="100000"/>
              </a:lnSpc>
              <a:buNone/>
            </a:pPr>
            <a:r>
              <a:rPr lang="en-IN" sz="2400" dirty="0">
                <a:solidFill>
                  <a:srgbClr val="FF0000"/>
                </a:solidFill>
              </a:rPr>
              <a:t>Because of human activity</a:t>
            </a:r>
            <a:r>
              <a:rPr lang="en-IN" sz="2400" dirty="0"/>
              <a:t>, the global mean surface temperature is 1·1°C higher than the pre-industrial average, and the </a:t>
            </a:r>
            <a:r>
              <a:rPr lang="en-IN" sz="2400" dirty="0">
                <a:solidFill>
                  <a:srgbClr val="FF0000"/>
                </a:solidFill>
              </a:rPr>
              <a:t>past seven years </a:t>
            </a:r>
            <a:r>
              <a:rPr lang="en-IN" sz="2400" dirty="0"/>
              <a:t>were the warmest on record.</a:t>
            </a:r>
          </a:p>
          <a:p>
            <a:pPr marL="0" indent="0">
              <a:buNone/>
            </a:pPr>
            <a:endParaRPr lang="en-IN" sz="2400" dirty="0"/>
          </a:p>
          <a:p>
            <a:pPr marL="0" indent="0">
              <a:buNone/>
            </a:pPr>
            <a:endParaRPr lang="en-IN" sz="2400" dirty="0"/>
          </a:p>
          <a:p>
            <a:pPr marL="0" indent="0">
              <a:buNone/>
            </a:pPr>
            <a:endParaRPr lang="en-IN" sz="1400" dirty="0"/>
          </a:p>
          <a:p>
            <a:pPr marL="0" indent="0">
              <a:buNone/>
            </a:pPr>
            <a:r>
              <a:rPr lang="en-IN" sz="1400" i="1" dirty="0"/>
              <a:t>The 2022 report of the Lancet Countdown on health and climate change: health at the mercy of fossil </a:t>
            </a:r>
            <a:r>
              <a:rPr lang="en-IN" sz="1400" i="1" dirty="0" err="1"/>
              <a:t>fuels.</a:t>
            </a:r>
            <a:r>
              <a:rPr lang="en-IN" sz="1300" i="1" dirty="0" err="1"/>
              <a:t>Romanello</a:t>
            </a:r>
            <a:r>
              <a:rPr lang="en-IN" sz="1300" i="1" dirty="0"/>
              <a:t> M, Di Napoli C, Drummond P, Green C, Kennard H, Lampard P et al. October 25, 2022 DOI: </a:t>
            </a:r>
            <a:r>
              <a:rPr lang="en-IN" sz="1300" i="1" dirty="0">
                <a:hlinkClick r:id="rId3"/>
              </a:rPr>
              <a:t>https://doi.org/10.1016/S0140-6736(22)01540-9</a:t>
            </a:r>
            <a:endParaRPr lang="en-IN" sz="1300" i="1" dirty="0"/>
          </a:p>
          <a:p>
            <a:pPr marL="0" indent="0">
              <a:buNone/>
            </a:pPr>
            <a:endParaRPr lang="en-IN" i="1" dirty="0"/>
          </a:p>
        </p:txBody>
      </p:sp>
    </p:spTree>
    <p:extLst>
      <p:ext uri="{BB962C8B-B14F-4D97-AF65-F5344CB8AC3E}">
        <p14:creationId xmlns:p14="http://schemas.microsoft.com/office/powerpoint/2010/main" val="954210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28875"/>
            <a:ext cx="12191999" cy="1473540"/>
          </a:xfrm>
        </p:spPr>
        <p:style>
          <a:lnRef idx="1">
            <a:schemeClr val="accent2"/>
          </a:lnRef>
          <a:fillRef idx="2">
            <a:schemeClr val="accent2"/>
          </a:fillRef>
          <a:effectRef idx="1">
            <a:schemeClr val="accent2"/>
          </a:effectRef>
          <a:fontRef idx="minor">
            <a:schemeClr val="dk1"/>
          </a:fontRef>
        </p:style>
        <p:txBody>
          <a:bodyPr>
            <a:normAutofit/>
          </a:bodyPr>
          <a:lstStyle/>
          <a:p>
            <a:pPr algn="ctr" eaLnBrk="1" hangingPunct="1">
              <a:defRPr/>
            </a:pPr>
            <a:r>
              <a:rPr lang="en-US" sz="3200" b="1" dirty="0"/>
              <a:t>Introduction</a:t>
            </a:r>
          </a:p>
        </p:txBody>
      </p:sp>
      <p:sp>
        <p:nvSpPr>
          <p:cNvPr id="27651" name="Rectangle 3"/>
          <p:cNvSpPr>
            <a:spLocks noGrp="1" noChangeArrowheads="1"/>
          </p:cNvSpPr>
          <p:nvPr>
            <p:ph idx="1"/>
          </p:nvPr>
        </p:nvSpPr>
        <p:spPr>
          <a:xfrm>
            <a:off x="190900" y="1684422"/>
            <a:ext cx="11810198" cy="5014762"/>
          </a:xfrm>
        </p:spPr>
        <p:style>
          <a:lnRef idx="2">
            <a:schemeClr val="accent5"/>
          </a:lnRef>
          <a:fillRef idx="1">
            <a:schemeClr val="lt1"/>
          </a:fillRef>
          <a:effectRef idx="0">
            <a:schemeClr val="accent5"/>
          </a:effectRef>
          <a:fontRef idx="minor">
            <a:schemeClr val="dk1"/>
          </a:fontRef>
        </p:style>
        <p:txBody>
          <a:bodyPr>
            <a:normAutofit/>
          </a:bodyPr>
          <a:lstStyle/>
          <a:p>
            <a:pPr marL="0" indent="0" algn="just" eaLnBrk="1" hangingPunct="1">
              <a:lnSpc>
                <a:spcPct val="100000"/>
              </a:lnSpc>
              <a:buNone/>
            </a:pPr>
            <a:endParaRPr lang="en-US" sz="2400" dirty="0" smtClean="0"/>
          </a:p>
          <a:p>
            <a:pPr marL="0" indent="0" algn="just" eaLnBrk="1" hangingPunct="1">
              <a:lnSpc>
                <a:spcPct val="100000"/>
              </a:lnSpc>
              <a:buNone/>
            </a:pPr>
            <a:endParaRPr lang="en-US" sz="2400" dirty="0"/>
          </a:p>
          <a:p>
            <a:pPr marL="0" indent="0" algn="just">
              <a:lnSpc>
                <a:spcPct val="100000"/>
              </a:lnSpc>
              <a:buNone/>
            </a:pPr>
            <a:r>
              <a:rPr lang="en-US" sz="2800" b="1" dirty="0" smtClean="0">
                <a:solidFill>
                  <a:srgbClr val="FF0000"/>
                </a:solidFill>
              </a:rPr>
              <a:t>More </a:t>
            </a:r>
            <a:r>
              <a:rPr lang="en-US" sz="2800" b="1" dirty="0">
                <a:solidFill>
                  <a:srgbClr val="FF0000"/>
                </a:solidFill>
              </a:rPr>
              <a:t>recently, concerns about the </a:t>
            </a:r>
            <a:r>
              <a:rPr lang="en-US" sz="2800" b="1" dirty="0">
                <a:solidFill>
                  <a:srgbClr val="00B050"/>
                </a:solidFill>
              </a:rPr>
              <a:t>health impact </a:t>
            </a:r>
            <a:r>
              <a:rPr lang="en-US" sz="2800" b="1" dirty="0">
                <a:solidFill>
                  <a:srgbClr val="FF0000"/>
                </a:solidFill>
              </a:rPr>
              <a:t>of changes in climate and ecosystems have been raised</a:t>
            </a:r>
            <a:r>
              <a:rPr lang="en-US" sz="2800" b="1" dirty="0" smtClean="0">
                <a:solidFill>
                  <a:srgbClr val="FF0000"/>
                </a:solidFill>
              </a:rPr>
              <a:t>.</a:t>
            </a:r>
          </a:p>
          <a:p>
            <a:pPr marL="0" indent="0" algn="just">
              <a:lnSpc>
                <a:spcPct val="100000"/>
              </a:lnSpc>
              <a:buNone/>
            </a:pPr>
            <a:endParaRPr lang="en-US" sz="2800" b="1" dirty="0">
              <a:solidFill>
                <a:srgbClr val="FF0000"/>
              </a:solidFill>
            </a:endParaRPr>
          </a:p>
          <a:p>
            <a:pPr marL="0" indent="0" algn="just">
              <a:lnSpc>
                <a:spcPct val="100000"/>
              </a:lnSpc>
              <a:buNone/>
            </a:pPr>
            <a:endParaRPr lang="en-US" sz="2800" b="1" dirty="0" smtClean="0">
              <a:solidFill>
                <a:srgbClr val="FF0000"/>
              </a:solidFill>
            </a:endParaRPr>
          </a:p>
          <a:p>
            <a:pPr marL="0" indent="0" algn="just">
              <a:buClr>
                <a:schemeClr val="dk1"/>
              </a:buClr>
              <a:buSzPts val="1100"/>
              <a:buNone/>
            </a:pPr>
            <a:r>
              <a:rPr lang="en-IN" sz="2800" dirty="0">
                <a:solidFill>
                  <a:srgbClr val="FF0000"/>
                </a:solidFill>
              </a:rPr>
              <a:t>Global </a:t>
            </a:r>
            <a:r>
              <a:rPr lang="en-IN" sz="2800" b="1" dirty="0">
                <a:solidFill>
                  <a:srgbClr val="FF0000"/>
                </a:solidFill>
              </a:rPr>
              <a:t>sea level</a:t>
            </a:r>
            <a:r>
              <a:rPr lang="en-IN" sz="2800" dirty="0">
                <a:solidFill>
                  <a:srgbClr val="FF0000"/>
                </a:solidFill>
              </a:rPr>
              <a:t> rose about</a:t>
            </a:r>
            <a:r>
              <a:rPr lang="en-IN" sz="2800" b="1" dirty="0">
                <a:solidFill>
                  <a:srgbClr val="FF0000"/>
                </a:solidFill>
              </a:rPr>
              <a:t> 8 inches</a:t>
            </a:r>
            <a:r>
              <a:rPr lang="en-IN" sz="2800" dirty="0">
                <a:solidFill>
                  <a:srgbClr val="FF0000"/>
                </a:solidFill>
              </a:rPr>
              <a:t> (20 </a:t>
            </a:r>
            <a:r>
              <a:rPr lang="en-IN" sz="2800" dirty="0" err="1">
                <a:solidFill>
                  <a:srgbClr val="FF0000"/>
                </a:solidFill>
              </a:rPr>
              <a:t>centimeters</a:t>
            </a:r>
            <a:r>
              <a:rPr lang="en-IN" sz="2800" dirty="0">
                <a:solidFill>
                  <a:srgbClr val="FF0000"/>
                </a:solidFill>
              </a:rPr>
              <a:t>) in the last century</a:t>
            </a:r>
            <a:r>
              <a:rPr lang="en-IN" sz="2800" dirty="0"/>
              <a:t>. The </a:t>
            </a:r>
            <a:r>
              <a:rPr lang="en-IN" sz="2800" b="1" dirty="0"/>
              <a:t>rate</a:t>
            </a:r>
            <a:r>
              <a:rPr lang="en-IN" sz="2800" dirty="0"/>
              <a:t> in the last two decades, however, is nearly </a:t>
            </a:r>
            <a:r>
              <a:rPr lang="en-IN" sz="2800" b="1" dirty="0"/>
              <a:t>double</a:t>
            </a:r>
            <a:r>
              <a:rPr lang="en-IN" sz="2800" dirty="0"/>
              <a:t> .</a:t>
            </a:r>
          </a:p>
          <a:p>
            <a:pPr marL="0" indent="0" algn="just">
              <a:buClr>
                <a:schemeClr val="dk1"/>
              </a:buClr>
              <a:buSzPts val="1100"/>
              <a:buNone/>
            </a:pPr>
            <a:endParaRPr lang="en" sz="2800" dirty="0"/>
          </a:p>
          <a:p>
            <a:pPr marL="0" indent="0" algn="just">
              <a:lnSpc>
                <a:spcPct val="100000"/>
              </a:lnSpc>
              <a:buNone/>
            </a:pPr>
            <a:endParaRPr lang="en-US" sz="2800" b="1" dirty="0">
              <a:solidFill>
                <a:srgbClr val="FF0000"/>
              </a:solidFill>
            </a:endParaRPr>
          </a:p>
        </p:txBody>
      </p:sp>
      <p:pic>
        <p:nvPicPr>
          <p:cNvPr id="4" name="Picture 3"/>
          <p:cNvPicPr>
            <a:picLocks noChangeAspect="1"/>
          </p:cNvPicPr>
          <p:nvPr/>
        </p:nvPicPr>
        <p:blipFill>
          <a:blip r:embed="rId3"/>
          <a:stretch>
            <a:fillRect/>
          </a:stretch>
        </p:blipFill>
        <p:spPr>
          <a:xfrm>
            <a:off x="10905422" y="0"/>
            <a:ext cx="1286577" cy="734594"/>
          </a:xfrm>
          <a:prstGeom prst="rect">
            <a:avLst/>
          </a:prstGeom>
        </p:spPr>
      </p:pic>
    </p:spTree>
    <p:extLst>
      <p:ext uri="{BB962C8B-B14F-4D97-AF65-F5344CB8AC3E}">
        <p14:creationId xmlns:p14="http://schemas.microsoft.com/office/powerpoint/2010/main" val="2421719107"/>
      </p:ext>
    </p:extLst>
  </p:cSld>
  <p:clrMapOvr>
    <a:masterClrMapping/>
  </p:clrMapOvr>
  <p:transition>
    <p:strips dir="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19"/>
          <p:cNvSpPr txBox="1">
            <a:spLocks noGrp="1"/>
          </p:cNvSpPr>
          <p:nvPr>
            <p:ph type="body" idx="1"/>
          </p:nvPr>
        </p:nvSpPr>
        <p:spPr>
          <a:xfrm>
            <a:off x="415600" y="1728211"/>
            <a:ext cx="11360800" cy="4903595"/>
          </a:xfrm>
          <a:prstGeom prst="rect">
            <a:avLst/>
          </a:prstGeom>
          <a:ln/>
        </p:spPr>
        <p:style>
          <a:lnRef idx="2">
            <a:schemeClr val="accent2"/>
          </a:lnRef>
          <a:fillRef idx="1">
            <a:schemeClr val="lt1"/>
          </a:fillRef>
          <a:effectRef idx="0">
            <a:schemeClr val="accent2"/>
          </a:effectRef>
          <a:fontRef idx="minor">
            <a:schemeClr val="dk1"/>
          </a:fontRef>
        </p:style>
        <p:txBody>
          <a:bodyPr spcFirstLastPara="1" vert="horz" wrap="square" lIns="121900" tIns="121900" rIns="121900" bIns="121900" rtlCol="0" anchor="t" anchorCtr="0">
            <a:noAutofit/>
          </a:bodyPr>
          <a:lstStyle/>
          <a:p>
            <a:pPr marL="0" indent="0" algn="just">
              <a:buClr>
                <a:schemeClr val="dk1"/>
              </a:buClr>
              <a:buSzPts val="1100"/>
              <a:buNone/>
            </a:pPr>
            <a:r>
              <a:rPr lang="en" sz="2400" dirty="0" smtClean="0">
                <a:solidFill>
                  <a:schemeClr val="dk1"/>
                </a:solidFill>
              </a:rPr>
              <a:t>Climate </a:t>
            </a:r>
            <a:r>
              <a:rPr lang="en" sz="2400" dirty="0">
                <a:solidFill>
                  <a:schemeClr val="dk1"/>
                </a:solidFill>
              </a:rPr>
              <a:t>change may affect our health and wellbeing through the impacts of </a:t>
            </a:r>
            <a:r>
              <a:rPr lang="en-IN" sz="2400" dirty="0">
                <a:solidFill>
                  <a:srgbClr val="FF0000"/>
                </a:solidFill>
              </a:rPr>
              <a:t>extreme weather and weather-related events,</a:t>
            </a:r>
            <a:r>
              <a:rPr lang="en-IN" sz="2400" dirty="0">
                <a:solidFill>
                  <a:srgbClr val="7030A0"/>
                </a:solidFill>
              </a:rPr>
              <a:t> resulting in severe damage to the natural and social systems on which health depends</a:t>
            </a:r>
            <a:r>
              <a:rPr lang="en-IN" sz="2400" dirty="0"/>
              <a:t>. </a:t>
            </a:r>
          </a:p>
          <a:p>
            <a:pPr marL="0" indent="0" algn="just">
              <a:buClr>
                <a:schemeClr val="dk1"/>
              </a:buClr>
              <a:buSzPts val="1100"/>
              <a:buNone/>
            </a:pPr>
            <a:r>
              <a:rPr lang="en" sz="2400" b="1" dirty="0" smtClean="0">
                <a:solidFill>
                  <a:srgbClr val="FF0000"/>
                </a:solidFill>
              </a:rPr>
              <a:t>extreme </a:t>
            </a:r>
            <a:r>
              <a:rPr lang="en" sz="2400" b="1" dirty="0">
                <a:solidFill>
                  <a:srgbClr val="FF0000"/>
                </a:solidFill>
              </a:rPr>
              <a:t>events</a:t>
            </a:r>
            <a:r>
              <a:rPr lang="en" sz="2400" dirty="0">
                <a:solidFill>
                  <a:schemeClr val="dk1"/>
                </a:solidFill>
              </a:rPr>
              <a:t>, </a:t>
            </a:r>
            <a:endParaRPr lang="en" sz="2400" dirty="0" smtClean="0">
              <a:solidFill>
                <a:schemeClr val="dk1"/>
              </a:solidFill>
            </a:endParaRPr>
          </a:p>
          <a:p>
            <a:pPr marL="0" indent="0" algn="just">
              <a:buClr>
                <a:schemeClr val="dk1"/>
              </a:buClr>
              <a:buSzPts val="1100"/>
              <a:buNone/>
            </a:pPr>
            <a:r>
              <a:rPr lang="en" sz="2400" dirty="0" smtClean="0">
                <a:solidFill>
                  <a:srgbClr val="FF0000"/>
                </a:solidFill>
              </a:rPr>
              <a:t>worsening </a:t>
            </a:r>
            <a:r>
              <a:rPr lang="en" sz="2400" b="1" dirty="0">
                <a:solidFill>
                  <a:srgbClr val="FF0000"/>
                </a:solidFill>
              </a:rPr>
              <a:t>air</a:t>
            </a:r>
            <a:r>
              <a:rPr lang="en" sz="2400" dirty="0">
                <a:solidFill>
                  <a:srgbClr val="FF0000"/>
                </a:solidFill>
              </a:rPr>
              <a:t> quality, </a:t>
            </a:r>
            <a:endParaRPr lang="en" sz="2400" dirty="0" smtClean="0">
              <a:solidFill>
                <a:srgbClr val="FF0000"/>
              </a:solidFill>
            </a:endParaRPr>
          </a:p>
          <a:p>
            <a:pPr marL="0" indent="0" algn="just">
              <a:buClr>
                <a:schemeClr val="dk1"/>
              </a:buClr>
              <a:buSzPts val="1100"/>
              <a:buNone/>
            </a:pPr>
            <a:r>
              <a:rPr lang="en" sz="2400" dirty="0" smtClean="0">
                <a:solidFill>
                  <a:srgbClr val="FF0000"/>
                </a:solidFill>
              </a:rPr>
              <a:t>changes </a:t>
            </a:r>
            <a:r>
              <a:rPr lang="en" sz="2400" dirty="0">
                <a:solidFill>
                  <a:srgbClr val="FF0000"/>
                </a:solidFill>
              </a:rPr>
              <a:t>in the spread of </a:t>
            </a:r>
            <a:r>
              <a:rPr lang="en" sz="2400" b="1" dirty="0">
                <a:solidFill>
                  <a:srgbClr val="FF0000"/>
                </a:solidFill>
              </a:rPr>
              <a:t>infectious diseases,</a:t>
            </a:r>
            <a:r>
              <a:rPr lang="en" sz="2400" dirty="0">
                <a:solidFill>
                  <a:srgbClr val="FF0000"/>
                </a:solidFill>
              </a:rPr>
              <a:t> </a:t>
            </a:r>
            <a:endParaRPr lang="en" sz="2400" dirty="0" smtClean="0">
              <a:solidFill>
                <a:srgbClr val="FF0000"/>
              </a:solidFill>
            </a:endParaRPr>
          </a:p>
          <a:p>
            <a:pPr marL="0" indent="0" algn="just">
              <a:buClr>
                <a:schemeClr val="dk1"/>
              </a:buClr>
              <a:buSzPts val="1100"/>
              <a:buNone/>
            </a:pPr>
            <a:r>
              <a:rPr lang="en" sz="2400" dirty="0" smtClean="0">
                <a:solidFill>
                  <a:srgbClr val="FF0000"/>
                </a:solidFill>
              </a:rPr>
              <a:t>threats </a:t>
            </a:r>
            <a:r>
              <a:rPr lang="en" sz="2400" dirty="0">
                <a:solidFill>
                  <a:srgbClr val="FF0000"/>
                </a:solidFill>
              </a:rPr>
              <a:t>to </a:t>
            </a:r>
            <a:r>
              <a:rPr lang="en" sz="2400" b="1" dirty="0">
                <a:solidFill>
                  <a:srgbClr val="FF0000"/>
                </a:solidFill>
              </a:rPr>
              <a:t>food</a:t>
            </a:r>
            <a:r>
              <a:rPr lang="en" sz="2400" dirty="0">
                <a:solidFill>
                  <a:srgbClr val="FF0000"/>
                </a:solidFill>
              </a:rPr>
              <a:t> and </a:t>
            </a:r>
            <a:r>
              <a:rPr lang="en" sz="2400" b="1" dirty="0">
                <a:solidFill>
                  <a:srgbClr val="FF0000"/>
                </a:solidFill>
              </a:rPr>
              <a:t>water</a:t>
            </a:r>
            <a:r>
              <a:rPr lang="en" sz="2400" dirty="0">
                <a:solidFill>
                  <a:srgbClr val="FF0000"/>
                </a:solidFill>
              </a:rPr>
              <a:t> quality and quantity </a:t>
            </a:r>
            <a:endParaRPr lang="en" sz="2400" dirty="0" smtClean="0">
              <a:solidFill>
                <a:srgbClr val="FF0000"/>
              </a:solidFill>
            </a:endParaRPr>
          </a:p>
          <a:p>
            <a:pPr marL="0" indent="0" algn="just">
              <a:buClr>
                <a:schemeClr val="dk1"/>
              </a:buClr>
              <a:buSzPts val="1100"/>
              <a:buNone/>
            </a:pPr>
            <a:r>
              <a:rPr lang="en" sz="2400" dirty="0" smtClean="0">
                <a:solidFill>
                  <a:srgbClr val="FF0000"/>
                </a:solidFill>
              </a:rPr>
              <a:t>effects </a:t>
            </a:r>
            <a:r>
              <a:rPr lang="en" sz="2400" dirty="0">
                <a:solidFill>
                  <a:srgbClr val="FF0000"/>
                </a:solidFill>
              </a:rPr>
              <a:t>on our </a:t>
            </a:r>
            <a:r>
              <a:rPr lang="en" sz="2400" b="1" dirty="0">
                <a:solidFill>
                  <a:srgbClr val="FF0000"/>
                </a:solidFill>
              </a:rPr>
              <a:t>mental</a:t>
            </a:r>
            <a:r>
              <a:rPr lang="en" sz="2400" dirty="0">
                <a:solidFill>
                  <a:srgbClr val="FF0000"/>
                </a:solidFill>
              </a:rPr>
              <a:t> health.</a:t>
            </a:r>
            <a:endParaRPr sz="2400" dirty="0">
              <a:solidFill>
                <a:srgbClr val="FF0000"/>
              </a:solidFill>
            </a:endParaRPr>
          </a:p>
          <a:p>
            <a:pPr marL="0" indent="0" algn="just">
              <a:buClr>
                <a:schemeClr val="dk1"/>
              </a:buClr>
              <a:buSzPts val="1100"/>
              <a:buNone/>
            </a:pPr>
            <a:endParaRPr dirty="0">
              <a:solidFill>
                <a:schemeClr val="dk1"/>
              </a:solidFill>
            </a:endParaRPr>
          </a:p>
          <a:p>
            <a:pPr marL="0" indent="0" algn="just">
              <a:buClr>
                <a:schemeClr val="dk1"/>
              </a:buClr>
              <a:buSzPts val="1100"/>
              <a:buNone/>
            </a:pPr>
            <a:r>
              <a:rPr lang="en-IN" sz="1400" i="1" dirty="0" smtClean="0"/>
              <a:t>Lancet </a:t>
            </a:r>
            <a:r>
              <a:rPr lang="en-IN" sz="1400" i="1" dirty="0"/>
              <a:t>planetary health: Global regional &amp;national burden of mortality associated with non optimal ambient temperature from 2000~2019: 3stage modelling study</a:t>
            </a:r>
          </a:p>
          <a:p>
            <a:pPr marL="0" indent="0" algn="just">
              <a:buClr>
                <a:schemeClr val="dk1"/>
              </a:buClr>
              <a:buSzPts val="1100"/>
              <a:buNone/>
            </a:pPr>
            <a:endParaRPr sz="1400" i="1" dirty="0"/>
          </a:p>
        </p:txBody>
      </p:sp>
      <p:sp>
        <p:nvSpPr>
          <p:cNvPr id="4" name="Google Shape;85;p18">
            <a:extLst>
              <a:ext uri="{FF2B5EF4-FFF2-40B4-BE49-F238E27FC236}">
                <a16:creationId xmlns:a16="http://schemas.microsoft.com/office/drawing/2014/main" id="{2CEDD8BF-0339-AF83-0FB7-B1D0D064C57F}"/>
              </a:ext>
            </a:extLst>
          </p:cNvPr>
          <p:cNvSpPr txBox="1">
            <a:spLocks noGrp="1"/>
          </p:cNvSpPr>
          <p:nvPr>
            <p:ph type="title"/>
          </p:nvPr>
        </p:nvSpPr>
        <p:spPr>
          <a:xfrm>
            <a:off x="0" y="0"/>
            <a:ext cx="12192000" cy="1434163"/>
          </a:xfrm>
          <a:prstGeom prst="rect">
            <a:avLst/>
          </a:prstGeom>
          <a:ln/>
        </p:spPr>
        <p:style>
          <a:lnRef idx="1">
            <a:schemeClr val="accent2"/>
          </a:lnRef>
          <a:fillRef idx="2">
            <a:schemeClr val="accent2"/>
          </a:fillRef>
          <a:effectRef idx="1">
            <a:schemeClr val="accent2"/>
          </a:effectRef>
          <a:fontRef idx="minor">
            <a:schemeClr val="dk1"/>
          </a:fontRef>
        </p:style>
        <p:txBody>
          <a:bodyPr spcFirstLastPara="1" vert="horz" wrap="square" lIns="121900" tIns="121900" rIns="121900" bIns="121900" rtlCol="0" anchor="t" anchorCtr="0">
            <a:normAutofit/>
          </a:bodyPr>
          <a:lstStyle/>
          <a:p>
            <a:pPr marL="1219170" algn="ctr">
              <a:lnSpc>
                <a:spcPct val="115000"/>
              </a:lnSpc>
              <a:spcAft>
                <a:spcPts val="1600"/>
              </a:spcAft>
              <a:buSzPts val="3111"/>
            </a:pPr>
            <a:r>
              <a:rPr lang="en" sz="2667" b="1" dirty="0">
                <a:solidFill>
                  <a:schemeClr val="dk2"/>
                </a:solidFill>
              </a:rPr>
              <a:t/>
            </a:r>
            <a:br>
              <a:rPr lang="en" sz="2667" b="1" dirty="0">
                <a:solidFill>
                  <a:schemeClr val="dk2"/>
                </a:solidFill>
              </a:rPr>
            </a:br>
            <a:r>
              <a:rPr lang="en" sz="2667" b="1" dirty="0">
                <a:solidFill>
                  <a:schemeClr val="tx1"/>
                </a:solidFill>
              </a:rPr>
              <a:t>Climate change: How does it affect us?</a:t>
            </a:r>
            <a:endParaRPr sz="2667" b="1" dirty="0">
              <a:solidFill>
                <a:schemeClr val="tx1"/>
              </a:solidFill>
            </a:endParaRPr>
          </a:p>
        </p:txBody>
      </p:sp>
      <p:pic>
        <p:nvPicPr>
          <p:cNvPr id="5" name="Picture 4">
            <a:extLst>
              <a:ext uri="{FF2B5EF4-FFF2-40B4-BE49-F238E27FC236}">
                <a16:creationId xmlns:a16="http://schemas.microsoft.com/office/drawing/2014/main" id="{5B3262CE-6663-2F91-F09B-99F363845077}"/>
              </a:ext>
            </a:extLst>
          </p:cNvPr>
          <p:cNvPicPr>
            <a:picLocks noChangeAspect="1"/>
          </p:cNvPicPr>
          <p:nvPr/>
        </p:nvPicPr>
        <p:blipFill>
          <a:blip r:embed="rId3"/>
          <a:stretch>
            <a:fillRect/>
          </a:stretch>
        </p:blipFill>
        <p:spPr>
          <a:xfrm>
            <a:off x="10905423" y="-30625"/>
            <a:ext cx="1286577" cy="734594"/>
          </a:xfrm>
          <a:prstGeom prst="rect">
            <a:avLst/>
          </a:prstGeom>
        </p:spPr>
      </p:pic>
    </p:spTree>
    <p:extLst>
      <p:ext uri="{BB962C8B-B14F-4D97-AF65-F5344CB8AC3E}">
        <p14:creationId xmlns:p14="http://schemas.microsoft.com/office/powerpoint/2010/main" val="3498806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0" y="1"/>
            <a:ext cx="12192000" cy="1584346"/>
          </a:xfrm>
          <a:prstGeom prst="rect">
            <a:avLst/>
          </a:prstGeom>
          <a:ln/>
        </p:spPr>
        <p:style>
          <a:lnRef idx="1">
            <a:schemeClr val="accent2"/>
          </a:lnRef>
          <a:fillRef idx="2">
            <a:schemeClr val="accent2"/>
          </a:fillRef>
          <a:effectRef idx="1">
            <a:schemeClr val="accent2"/>
          </a:effectRef>
          <a:fontRef idx="minor">
            <a:schemeClr val="dk1"/>
          </a:fontRef>
        </p:style>
        <p:txBody>
          <a:bodyPr spcFirstLastPara="1" vert="horz" wrap="square" lIns="121900" tIns="121900" rIns="121900" bIns="121900" rtlCol="0" anchor="t" anchorCtr="0">
            <a:normAutofit/>
          </a:bodyPr>
          <a:lstStyle/>
          <a:p>
            <a:pPr algn="ctr">
              <a:lnSpc>
                <a:spcPct val="115000"/>
              </a:lnSpc>
              <a:buClr>
                <a:schemeClr val="dk1"/>
              </a:buClr>
              <a:buSzPts val="1100"/>
            </a:pPr>
            <a:r>
              <a:rPr lang="en" sz="2667" b="1" dirty="0"/>
              <a:t/>
            </a:r>
            <a:br>
              <a:rPr lang="en" sz="2667" b="1" dirty="0"/>
            </a:br>
            <a:r>
              <a:rPr lang="en" sz="2667" b="1" dirty="0"/>
              <a:t>Who is most at risk of health effects due to climate change? </a:t>
            </a:r>
            <a:endParaRPr sz="2667" dirty="0"/>
          </a:p>
        </p:txBody>
      </p:sp>
      <p:sp>
        <p:nvSpPr>
          <p:cNvPr id="98" name="Google Shape;98;p20"/>
          <p:cNvSpPr txBox="1">
            <a:spLocks noGrp="1"/>
          </p:cNvSpPr>
          <p:nvPr>
            <p:ph type="body" idx="1"/>
          </p:nvPr>
        </p:nvSpPr>
        <p:spPr>
          <a:xfrm>
            <a:off x="415600" y="1824978"/>
            <a:ext cx="11360800" cy="4783628"/>
          </a:xfrm>
          <a:prstGeom prst="rect">
            <a:avLst/>
          </a:prstGeom>
          <a:ln/>
        </p:spPr>
        <p:style>
          <a:lnRef idx="2">
            <a:schemeClr val="accent3"/>
          </a:lnRef>
          <a:fillRef idx="1">
            <a:schemeClr val="lt1"/>
          </a:fillRef>
          <a:effectRef idx="0">
            <a:schemeClr val="accent3"/>
          </a:effectRef>
          <a:fontRef idx="minor">
            <a:schemeClr val="dk1"/>
          </a:fontRef>
        </p:style>
        <p:txBody>
          <a:bodyPr spcFirstLastPara="1" vert="horz" wrap="square" lIns="121900" tIns="121900" rIns="121900" bIns="121900" rtlCol="0" anchor="t" anchorCtr="0">
            <a:noAutofit/>
          </a:bodyPr>
          <a:lstStyle/>
          <a:p>
            <a:pPr marL="0" indent="0" algn="just">
              <a:buClr>
                <a:schemeClr val="dk1"/>
              </a:buClr>
              <a:buSzPts val="1100"/>
              <a:buNone/>
            </a:pPr>
            <a:endParaRPr lang="en" b="1" dirty="0">
              <a:solidFill>
                <a:schemeClr val="dk1"/>
              </a:solidFill>
            </a:endParaRPr>
          </a:p>
          <a:p>
            <a:pPr marL="0" indent="0" algn="just">
              <a:buClr>
                <a:schemeClr val="dk1"/>
              </a:buClr>
              <a:buSzPts val="1100"/>
              <a:buNone/>
            </a:pPr>
            <a:r>
              <a:rPr lang="en" b="1" dirty="0">
                <a:solidFill>
                  <a:srgbClr val="FF0000"/>
                </a:solidFill>
              </a:rPr>
              <a:t>Children</a:t>
            </a:r>
            <a:r>
              <a:rPr lang="en" dirty="0">
                <a:solidFill>
                  <a:schemeClr val="dk1"/>
                </a:solidFill>
              </a:rPr>
              <a:t> are vulnerable for several reasons. For example, children are more susceptible to heat stress and dehydration and are more sensitive to exposure to air pollution and smoke from bushfires. </a:t>
            </a:r>
          </a:p>
          <a:p>
            <a:pPr marL="0" indent="0" algn="just">
              <a:buClr>
                <a:schemeClr val="dk1"/>
              </a:buClr>
              <a:buSzPts val="1100"/>
              <a:buNone/>
            </a:pPr>
            <a:r>
              <a:rPr lang="en" b="1" dirty="0">
                <a:solidFill>
                  <a:srgbClr val="FF0000"/>
                </a:solidFill>
              </a:rPr>
              <a:t>Pregnant women</a:t>
            </a:r>
            <a:r>
              <a:rPr lang="en" dirty="0">
                <a:solidFill>
                  <a:srgbClr val="FF0000"/>
                </a:solidFill>
              </a:rPr>
              <a:t> </a:t>
            </a:r>
            <a:r>
              <a:rPr lang="en" dirty="0">
                <a:solidFill>
                  <a:schemeClr val="dk1"/>
                </a:solidFill>
              </a:rPr>
              <a:t>are at increased risk of heat stress during heatwaves due to the physiological demands of pregnancy.</a:t>
            </a:r>
          </a:p>
          <a:p>
            <a:pPr marL="0" indent="0" algn="just">
              <a:buClr>
                <a:schemeClr val="dk1"/>
              </a:buClr>
              <a:buSzPts val="1100"/>
              <a:buNone/>
            </a:pPr>
            <a:r>
              <a:rPr lang="en-IN" b="1" dirty="0">
                <a:solidFill>
                  <a:srgbClr val="FF0000"/>
                </a:solidFill>
              </a:rPr>
              <a:t>Older people </a:t>
            </a:r>
            <a:r>
              <a:rPr lang="en-IN" dirty="0">
                <a:solidFill>
                  <a:schemeClr val="dk1"/>
                </a:solidFill>
              </a:rPr>
              <a:t>and people with pre-existing medical conditions are more prone to dehydration, heat stress, infections and exacerbation of heart and lung disease.</a:t>
            </a:r>
          </a:p>
          <a:p>
            <a:pPr marL="0" indent="0" algn="just">
              <a:buClr>
                <a:schemeClr val="dk1"/>
              </a:buClr>
              <a:buSzPts val="1100"/>
              <a:buNone/>
            </a:pPr>
            <a:r>
              <a:rPr lang="en" b="1" dirty="0">
                <a:solidFill>
                  <a:srgbClr val="FF0000"/>
                </a:solidFill>
              </a:rPr>
              <a:t>People living in rural and remote areas</a:t>
            </a:r>
            <a:r>
              <a:rPr lang="en" dirty="0">
                <a:solidFill>
                  <a:schemeClr val="dk1"/>
                </a:solidFill>
              </a:rPr>
              <a:t>, Aboriginal and Torres Strait Islander people, people on low incomes and other vulnerable populations are also at increased risk, in part due to </a:t>
            </a:r>
            <a:r>
              <a:rPr lang="en" b="1" dirty="0">
                <a:solidFill>
                  <a:schemeClr val="dk1"/>
                </a:solidFill>
              </a:rPr>
              <a:t>inequalities</a:t>
            </a:r>
            <a:r>
              <a:rPr lang="en" dirty="0">
                <a:solidFill>
                  <a:schemeClr val="dk1"/>
                </a:solidFill>
              </a:rPr>
              <a:t> in underlying health outcomes</a:t>
            </a:r>
            <a:endParaRPr lang="en-IN" dirty="0">
              <a:solidFill>
                <a:schemeClr val="dk1"/>
              </a:solidFill>
            </a:endParaRPr>
          </a:p>
          <a:p>
            <a:pPr marL="0" indent="0" algn="just">
              <a:buClr>
                <a:schemeClr val="dk1"/>
              </a:buClr>
              <a:buSzPts val="1100"/>
              <a:buNone/>
            </a:pPr>
            <a:r>
              <a:rPr lang="en" dirty="0">
                <a:solidFill>
                  <a:schemeClr val="dk1"/>
                </a:solidFill>
              </a:rPr>
              <a:t> </a:t>
            </a:r>
            <a:endParaRPr dirty="0"/>
          </a:p>
        </p:txBody>
      </p:sp>
      <p:pic>
        <p:nvPicPr>
          <p:cNvPr id="2" name="Picture 1">
            <a:extLst>
              <a:ext uri="{FF2B5EF4-FFF2-40B4-BE49-F238E27FC236}">
                <a16:creationId xmlns:a16="http://schemas.microsoft.com/office/drawing/2014/main" id="{B97B6124-1A0A-DA12-E6A6-1B85E649D0E2}"/>
              </a:ext>
            </a:extLst>
          </p:cNvPr>
          <p:cNvPicPr>
            <a:picLocks noChangeAspect="1"/>
          </p:cNvPicPr>
          <p:nvPr/>
        </p:nvPicPr>
        <p:blipFill>
          <a:blip r:embed="rId3"/>
          <a:stretch>
            <a:fillRect/>
          </a:stretch>
        </p:blipFill>
        <p:spPr>
          <a:xfrm>
            <a:off x="11251933" y="-30625"/>
            <a:ext cx="940067" cy="536748"/>
          </a:xfrm>
          <a:prstGeom prst="rect">
            <a:avLst/>
          </a:prstGeom>
        </p:spPr>
      </p:pic>
    </p:spTree>
    <p:extLst>
      <p:ext uri="{BB962C8B-B14F-4D97-AF65-F5344CB8AC3E}">
        <p14:creationId xmlns:p14="http://schemas.microsoft.com/office/powerpoint/2010/main" val="3411516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4914"/>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IN" sz="2400" b="1" dirty="0"/>
              <a:t/>
            </a:r>
            <a:br>
              <a:rPr lang="en-IN" sz="2400" b="1" dirty="0"/>
            </a:br>
            <a:r>
              <a:rPr lang="en-IN" sz="2400" b="1" dirty="0"/>
              <a:t>The indicators of the 2022 report of the </a:t>
            </a:r>
            <a:r>
              <a:rPr lang="en-IN" sz="2400" b="1" i="1" dirty="0"/>
              <a:t>Lancet</a:t>
            </a:r>
            <a:r>
              <a:rPr lang="en-IN" sz="2400" b="1" dirty="0"/>
              <a:t> Countdown</a:t>
            </a:r>
            <a:r>
              <a:rPr lang="en-IN" sz="2400" dirty="0"/>
              <a:t/>
            </a:r>
            <a:br>
              <a:rPr lang="en-IN" sz="2400" dirty="0"/>
            </a:br>
            <a:r>
              <a:rPr lang="en-IN" sz="2400" b="1" dirty="0"/>
              <a:t>Health hazards, exposures, and impacts</a:t>
            </a:r>
            <a:r>
              <a:rPr lang="en-IN" sz="2400" dirty="0"/>
              <a:t/>
            </a:r>
            <a:br>
              <a:rPr lang="en-IN" sz="2400" dirty="0"/>
            </a:br>
            <a:endParaRPr lang="en-IN" sz="2400" dirty="0"/>
          </a:p>
        </p:txBody>
      </p:sp>
      <p:sp>
        <p:nvSpPr>
          <p:cNvPr id="3" name="Content Placeholder 2"/>
          <p:cNvSpPr>
            <a:spLocks noGrp="1"/>
          </p:cNvSpPr>
          <p:nvPr>
            <p:ph idx="1"/>
          </p:nvPr>
        </p:nvSpPr>
        <p:spPr>
          <a:xfrm>
            <a:off x="685800" y="1838425"/>
            <a:ext cx="10820400" cy="4024125"/>
          </a:xfrm>
        </p:spPr>
        <p:txBody>
          <a:bodyPr>
            <a:normAutofit/>
          </a:bodyPr>
          <a:lstStyle/>
          <a:p>
            <a:endParaRPr lang="en-IN" sz="2400" dirty="0"/>
          </a:p>
          <a:p>
            <a:r>
              <a:rPr lang="en-IN" sz="2400" dirty="0"/>
              <a:t>Health and heat</a:t>
            </a:r>
            <a:endParaRPr lang="en-IN" sz="1800" dirty="0"/>
          </a:p>
          <a:p>
            <a:r>
              <a:rPr lang="en-IN" sz="2400" dirty="0"/>
              <a:t>Exposure to </a:t>
            </a:r>
            <a:r>
              <a:rPr lang="en-IN" sz="2400" dirty="0" smtClean="0"/>
              <a:t>warming</a:t>
            </a:r>
            <a:endParaRPr lang="en-IN" sz="1800" dirty="0"/>
          </a:p>
          <a:p>
            <a:r>
              <a:rPr lang="en-IN" sz="2400" dirty="0"/>
              <a:t>Heat and physical activity</a:t>
            </a:r>
            <a:endParaRPr lang="en-IN" sz="1800" dirty="0"/>
          </a:p>
          <a:p>
            <a:r>
              <a:rPr lang="en-IN" sz="2400" dirty="0"/>
              <a:t>Change in labour capacity</a:t>
            </a:r>
            <a:endParaRPr lang="en-IN" sz="1800" dirty="0"/>
          </a:p>
          <a:p>
            <a:r>
              <a:rPr lang="en-IN" sz="2400" dirty="0"/>
              <a:t>Heat-related </a:t>
            </a:r>
            <a:r>
              <a:rPr lang="en-IN" sz="2400" dirty="0" smtClean="0"/>
              <a:t>mortality</a:t>
            </a:r>
          </a:p>
          <a:p>
            <a:r>
              <a:rPr lang="en-IN" sz="2400" dirty="0" smtClean="0"/>
              <a:t>Heat and Extreme weather Events</a:t>
            </a:r>
            <a:endParaRPr lang="en-IN" sz="2000" dirty="0"/>
          </a:p>
          <a:p>
            <a:pPr marL="0" indent="0">
              <a:buNone/>
            </a:pPr>
            <a:endParaRPr lang="en-IN" dirty="0"/>
          </a:p>
        </p:txBody>
      </p:sp>
      <p:pic>
        <p:nvPicPr>
          <p:cNvPr id="4" name="Picture 3"/>
          <p:cNvPicPr>
            <a:picLocks noChangeAspect="1"/>
          </p:cNvPicPr>
          <p:nvPr/>
        </p:nvPicPr>
        <p:blipFill>
          <a:blip r:embed="rId2"/>
          <a:stretch>
            <a:fillRect/>
          </a:stretch>
        </p:blipFill>
        <p:spPr>
          <a:xfrm>
            <a:off x="11506200" y="1"/>
            <a:ext cx="685799" cy="477847"/>
          </a:xfrm>
          <a:prstGeom prst="rect">
            <a:avLst/>
          </a:prstGeom>
        </p:spPr>
      </p:pic>
    </p:spTree>
    <p:extLst>
      <p:ext uri="{BB962C8B-B14F-4D97-AF65-F5344CB8AC3E}">
        <p14:creationId xmlns:p14="http://schemas.microsoft.com/office/powerpoint/2010/main" val="1883939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720516"/>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IN" sz="3200" b="1" dirty="0"/>
              <a:t>Saudi Arabia </a:t>
            </a:r>
            <a:br>
              <a:rPr lang="en-IN" sz="3200" b="1" dirty="0"/>
            </a:br>
            <a:r>
              <a:rPr lang="en-IN" sz="3200" b="1" dirty="0" smtClean="0"/>
              <a:t>Desert Turned </a:t>
            </a:r>
            <a:r>
              <a:rPr lang="en-IN" sz="3200" b="1" dirty="0"/>
              <a:t>in to green</a:t>
            </a:r>
          </a:p>
        </p:txBody>
      </p:sp>
      <p:pic>
        <p:nvPicPr>
          <p:cNvPr id="4" name="Content Placeholder 3"/>
          <p:cNvPicPr>
            <a:picLocks noGrp="1" noChangeAspect="1"/>
          </p:cNvPicPr>
          <p:nvPr>
            <p:ph idx="1"/>
          </p:nvPr>
        </p:nvPicPr>
        <p:blipFill>
          <a:blip r:embed="rId2"/>
          <a:stretch>
            <a:fillRect/>
          </a:stretch>
        </p:blipFill>
        <p:spPr>
          <a:xfrm>
            <a:off x="8734490" y="1720516"/>
            <a:ext cx="3457510" cy="5137484"/>
          </a:xfrm>
          <a:prstGeom prst="rect">
            <a:avLst/>
          </a:prstGeom>
        </p:spPr>
      </p:pic>
      <p:pic>
        <p:nvPicPr>
          <p:cNvPr id="6" name="Picture 5"/>
          <p:cNvPicPr>
            <a:picLocks noChangeAspect="1"/>
          </p:cNvPicPr>
          <p:nvPr/>
        </p:nvPicPr>
        <p:blipFill>
          <a:blip r:embed="rId3"/>
          <a:stretch>
            <a:fillRect/>
          </a:stretch>
        </p:blipFill>
        <p:spPr>
          <a:xfrm>
            <a:off x="4065507" y="1720516"/>
            <a:ext cx="4668983" cy="5137484"/>
          </a:xfrm>
          <a:prstGeom prst="rect">
            <a:avLst/>
          </a:prstGeom>
        </p:spPr>
      </p:pic>
      <p:pic>
        <p:nvPicPr>
          <p:cNvPr id="7" name="Picture 6"/>
          <p:cNvPicPr>
            <a:picLocks noChangeAspect="1"/>
          </p:cNvPicPr>
          <p:nvPr/>
        </p:nvPicPr>
        <p:blipFill>
          <a:blip r:embed="rId4"/>
          <a:stretch>
            <a:fillRect/>
          </a:stretch>
        </p:blipFill>
        <p:spPr>
          <a:xfrm>
            <a:off x="0" y="1720516"/>
            <a:ext cx="4123113" cy="5137484"/>
          </a:xfrm>
          <a:prstGeom prst="rect">
            <a:avLst/>
          </a:prstGeom>
        </p:spPr>
      </p:pic>
      <p:pic>
        <p:nvPicPr>
          <p:cNvPr id="3" name="Picture 2">
            <a:extLst>
              <a:ext uri="{FF2B5EF4-FFF2-40B4-BE49-F238E27FC236}">
                <a16:creationId xmlns:a16="http://schemas.microsoft.com/office/drawing/2014/main" id="{79A1D6EE-C6FE-1CA4-81E7-085209D5CDBE}"/>
              </a:ext>
            </a:extLst>
          </p:cNvPr>
          <p:cNvPicPr>
            <a:picLocks noChangeAspect="1"/>
          </p:cNvPicPr>
          <p:nvPr/>
        </p:nvPicPr>
        <p:blipFill>
          <a:blip r:embed="rId5"/>
          <a:stretch>
            <a:fillRect/>
          </a:stretch>
        </p:blipFill>
        <p:spPr>
          <a:xfrm>
            <a:off x="11028811" y="0"/>
            <a:ext cx="1163188" cy="664143"/>
          </a:xfrm>
          <a:prstGeom prst="rect">
            <a:avLst/>
          </a:prstGeom>
        </p:spPr>
      </p:pic>
    </p:spTree>
    <p:extLst>
      <p:ext uri="{BB962C8B-B14F-4D97-AF65-F5344CB8AC3E}">
        <p14:creationId xmlns:p14="http://schemas.microsoft.com/office/powerpoint/2010/main" val="11296208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1304" y="1586495"/>
            <a:ext cx="10820400" cy="4830929"/>
          </a:xfrm>
        </p:spPr>
        <p:txBody>
          <a:bodyPr>
            <a:normAutofit/>
          </a:bodyPr>
          <a:lstStyle/>
          <a:p>
            <a:pPr marL="0" indent="0" algn="just">
              <a:lnSpc>
                <a:spcPct val="100000"/>
              </a:lnSpc>
              <a:buNone/>
            </a:pPr>
            <a:endParaRPr lang="en-IN" dirty="0"/>
          </a:p>
          <a:p>
            <a:pPr algn="just">
              <a:lnSpc>
                <a:spcPct val="100000"/>
              </a:lnSpc>
            </a:pPr>
            <a:r>
              <a:rPr lang="en-IN" sz="2400" dirty="0"/>
              <a:t>Climate change is leading to an increase in average global temperatures and in the frequency, intensity, and duration of heatwaves.</a:t>
            </a:r>
          </a:p>
          <a:p>
            <a:pPr marL="0" indent="0" algn="just">
              <a:lnSpc>
                <a:spcPct val="100000"/>
              </a:lnSpc>
              <a:buNone/>
            </a:pPr>
            <a:endParaRPr lang="en-IN" sz="2400" dirty="0"/>
          </a:p>
          <a:p>
            <a:pPr algn="just">
              <a:lnSpc>
                <a:spcPct val="100000"/>
              </a:lnSpc>
            </a:pPr>
            <a:r>
              <a:rPr lang="en-IN" sz="2400" dirty="0"/>
              <a:t> Exposure to extreme heat is associated with </a:t>
            </a:r>
            <a:r>
              <a:rPr lang="en-IN" sz="2400" dirty="0">
                <a:solidFill>
                  <a:srgbClr val="FF0000"/>
                </a:solidFill>
              </a:rPr>
              <a:t>acute kidney injury</a:t>
            </a:r>
            <a:r>
              <a:rPr lang="en-IN" sz="2400" dirty="0"/>
              <a:t>, </a:t>
            </a:r>
            <a:r>
              <a:rPr lang="en-IN" sz="2400" dirty="0">
                <a:solidFill>
                  <a:srgbClr val="FF0000"/>
                </a:solidFill>
              </a:rPr>
              <a:t>heatstroke, adverse pregnancy outcomes</a:t>
            </a:r>
            <a:r>
              <a:rPr lang="en-IN" sz="2400" baseline="30000" dirty="0">
                <a:solidFill>
                  <a:srgbClr val="FF0000"/>
                </a:solidFill>
              </a:rPr>
              <a:t> </a:t>
            </a:r>
            <a:r>
              <a:rPr lang="en-IN" sz="2400" dirty="0">
                <a:solidFill>
                  <a:srgbClr val="FF0000"/>
                </a:solidFill>
              </a:rPr>
              <a:t> worsened sleep </a:t>
            </a:r>
            <a:r>
              <a:rPr lang="en-IN" sz="2400" dirty="0" smtClean="0">
                <a:solidFill>
                  <a:srgbClr val="FF0000"/>
                </a:solidFill>
              </a:rPr>
              <a:t>patterns</a:t>
            </a:r>
            <a:r>
              <a:rPr lang="en-IN" sz="2400" dirty="0" smtClean="0"/>
              <a:t>.</a:t>
            </a:r>
          </a:p>
          <a:p>
            <a:pPr algn="just">
              <a:lnSpc>
                <a:spcPct val="100000"/>
              </a:lnSpc>
            </a:pPr>
            <a:r>
              <a:rPr lang="en-IN" sz="2400" dirty="0">
                <a:solidFill>
                  <a:srgbClr val="FF0000"/>
                </a:solidFill>
              </a:rPr>
              <a:t>Impacts on mental health</a:t>
            </a:r>
            <a:r>
              <a:rPr lang="en-IN" sz="2400" dirty="0"/>
              <a:t>, </a:t>
            </a:r>
            <a:r>
              <a:rPr lang="en-IN" sz="2400" dirty="0">
                <a:solidFill>
                  <a:srgbClr val="FF0000"/>
                </a:solidFill>
              </a:rPr>
              <a:t>worsening of underlying cardiovascular and respiratory disease,</a:t>
            </a:r>
            <a:r>
              <a:rPr lang="en-IN" sz="2400" dirty="0"/>
              <a:t> and increases in non-accidental and injury-related deaths.</a:t>
            </a:r>
          </a:p>
          <a:p>
            <a:pPr marL="0" indent="0" algn="just">
              <a:lnSpc>
                <a:spcPct val="100000"/>
              </a:lnSpc>
              <a:buNone/>
            </a:pPr>
            <a:endParaRPr lang="en-IN" sz="2400" dirty="0"/>
          </a:p>
        </p:txBody>
      </p:sp>
      <p:pic>
        <p:nvPicPr>
          <p:cNvPr id="8" name="Picture 7" descr="Philly 'Heatline' sees rise in demand amid dangerous heat - WHYY">
            <a:extLst>
              <a:ext uri="{FF2B5EF4-FFF2-40B4-BE49-F238E27FC236}">
                <a16:creationId xmlns:a16="http://schemas.microsoft.com/office/drawing/2014/main" id="{9DC8359B-8137-EBBA-1719-788374879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962"/>
            <a:ext cx="12192000" cy="16266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hilly 'Heatline' sees rise in demand amid dangerous heat - WHYY">
            <a:extLst>
              <a:ext uri="{FF2B5EF4-FFF2-40B4-BE49-F238E27FC236}">
                <a16:creationId xmlns:a16="http://schemas.microsoft.com/office/drawing/2014/main" id="{1FF05CE2-73EA-1FB7-77EC-23A5C947A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2666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D929FE7C-417F-9C84-045C-54235DDCE948}"/>
              </a:ext>
            </a:extLst>
          </p:cNvPr>
          <p:cNvSpPr txBox="1">
            <a:spLocks/>
          </p:cNvSpPr>
          <p:nvPr/>
        </p:nvSpPr>
        <p:spPr>
          <a:xfrm>
            <a:off x="3843250" y="117859"/>
            <a:ext cx="421178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IN" sz="3200" b="1" dirty="0"/>
              <a:t>Health and Heat</a:t>
            </a:r>
          </a:p>
        </p:txBody>
      </p:sp>
      <p:pic>
        <p:nvPicPr>
          <p:cNvPr id="11" name="Picture 10">
            <a:extLst>
              <a:ext uri="{FF2B5EF4-FFF2-40B4-BE49-F238E27FC236}">
                <a16:creationId xmlns:a16="http://schemas.microsoft.com/office/drawing/2014/main" id="{22D5CED4-3B8B-D24A-8DC2-83B4BD61DAED}"/>
              </a:ext>
            </a:extLst>
          </p:cNvPr>
          <p:cNvPicPr>
            <a:picLocks noChangeAspect="1"/>
          </p:cNvPicPr>
          <p:nvPr/>
        </p:nvPicPr>
        <p:blipFill>
          <a:blip r:embed="rId3"/>
          <a:stretch>
            <a:fillRect/>
          </a:stretch>
        </p:blipFill>
        <p:spPr>
          <a:xfrm>
            <a:off x="11415561" y="-57751"/>
            <a:ext cx="776438" cy="541002"/>
          </a:xfrm>
          <a:prstGeom prst="rect">
            <a:avLst/>
          </a:prstGeom>
        </p:spPr>
      </p:pic>
    </p:spTree>
    <p:extLst>
      <p:ext uri="{BB962C8B-B14F-4D97-AF65-F5344CB8AC3E}">
        <p14:creationId xmlns:p14="http://schemas.microsoft.com/office/powerpoint/2010/main" val="133687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685011"/>
            <a:ext cx="10820400" cy="2028305"/>
          </a:xfrm>
        </p:spPr>
        <p:txBody>
          <a:bodyPr/>
          <a:lstStyle/>
          <a:p>
            <a:pPr algn="just"/>
            <a:r>
              <a:rPr lang="en-IN" sz="2400" dirty="0"/>
              <a:t>Heat and physical activity—headline finding: </a:t>
            </a:r>
            <a:r>
              <a:rPr lang="en-IN" sz="2400" dirty="0">
                <a:solidFill>
                  <a:srgbClr val="FF0000"/>
                </a:solidFill>
              </a:rPr>
              <a:t>over the past 10 years</a:t>
            </a:r>
            <a:r>
              <a:rPr lang="en-IN" sz="2400" dirty="0"/>
              <a:t>, high heat posed at least a moderate heat stress risk during light </a:t>
            </a:r>
            <a:r>
              <a:rPr lang="en-IN" sz="2400" dirty="0">
                <a:solidFill>
                  <a:srgbClr val="FF0000"/>
                </a:solidFill>
              </a:rPr>
              <a:t>outdoor physical activity, for an average </a:t>
            </a:r>
            <a:r>
              <a:rPr lang="en-IN" sz="2400" dirty="0">
                <a:solidFill>
                  <a:srgbClr val="00B050"/>
                </a:solidFill>
              </a:rPr>
              <a:t>additional 281 hours on per person per year, compared with 1991–2000</a:t>
            </a:r>
          </a:p>
          <a:p>
            <a:endParaRPr lang="en-IN" dirty="0"/>
          </a:p>
        </p:txBody>
      </p:sp>
      <p:pic>
        <p:nvPicPr>
          <p:cNvPr id="5" name="Picture 4" descr="Philly 'Heatline' sees rise in demand amid dangerous heat - WHYY">
            <a:extLst>
              <a:ext uri="{FF2B5EF4-FFF2-40B4-BE49-F238E27FC236}">
                <a16:creationId xmlns:a16="http://schemas.microsoft.com/office/drawing/2014/main" id="{1E685308-193C-8C77-E572-43C8CF136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588"/>
            <a:ext cx="12192000" cy="162666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E617B20-B71B-C0A7-0264-5747A588E9A0}"/>
              </a:ext>
            </a:extLst>
          </p:cNvPr>
          <p:cNvSpPr txBox="1">
            <a:spLocks/>
          </p:cNvSpPr>
          <p:nvPr/>
        </p:nvSpPr>
        <p:spPr>
          <a:xfrm>
            <a:off x="1039529" y="207963"/>
            <a:ext cx="771173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IN" sz="2800" b="1" dirty="0"/>
              <a:t>Heat and physical activity</a:t>
            </a:r>
          </a:p>
        </p:txBody>
      </p:sp>
      <p:pic>
        <p:nvPicPr>
          <p:cNvPr id="7" name="Picture 6">
            <a:extLst>
              <a:ext uri="{FF2B5EF4-FFF2-40B4-BE49-F238E27FC236}">
                <a16:creationId xmlns:a16="http://schemas.microsoft.com/office/drawing/2014/main" id="{17849DB4-D181-6451-D41A-F1444A07A7FD}"/>
              </a:ext>
            </a:extLst>
          </p:cNvPr>
          <p:cNvPicPr>
            <a:picLocks noChangeAspect="1"/>
          </p:cNvPicPr>
          <p:nvPr/>
        </p:nvPicPr>
        <p:blipFill>
          <a:blip r:embed="rId3"/>
          <a:stretch>
            <a:fillRect/>
          </a:stretch>
        </p:blipFill>
        <p:spPr>
          <a:xfrm>
            <a:off x="11383478" y="-58588"/>
            <a:ext cx="808522" cy="563357"/>
          </a:xfrm>
          <a:prstGeom prst="rect">
            <a:avLst/>
          </a:prstGeom>
        </p:spPr>
      </p:pic>
    </p:spTree>
    <p:extLst>
      <p:ext uri="{BB962C8B-B14F-4D97-AF65-F5344CB8AC3E}">
        <p14:creationId xmlns:p14="http://schemas.microsoft.com/office/powerpoint/2010/main" val="1786788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678" y="3104753"/>
            <a:ext cx="10820400" cy="2640513"/>
          </a:xfrm>
        </p:spPr>
        <p:txBody>
          <a:bodyPr/>
          <a:lstStyle/>
          <a:p>
            <a:pPr algn="just"/>
            <a:r>
              <a:rPr lang="en-IN" dirty="0"/>
              <a:t>Change in labour capacity—headline finding: in 2021, </a:t>
            </a:r>
            <a:r>
              <a:rPr lang="en-IN" dirty="0">
                <a:solidFill>
                  <a:srgbClr val="FF0000"/>
                </a:solidFill>
              </a:rPr>
              <a:t>heat exposure led to the loss of 470 billion potential labour hours, </a:t>
            </a:r>
            <a:r>
              <a:rPr lang="en-IN" dirty="0"/>
              <a:t>a 37% increase from the period 1990–99. 87% of the losses in low HDI countries were in the agricultural sector.</a:t>
            </a:r>
          </a:p>
          <a:p>
            <a:pPr algn="just"/>
            <a:endParaRPr lang="en-IN" dirty="0"/>
          </a:p>
          <a:p>
            <a:pPr algn="just"/>
            <a:r>
              <a:rPr lang="en-IN" dirty="0"/>
              <a:t>Heat exposure affects labour productivity and puts the health of exposed workers at risk. The resulting labour loss undermines livelihoods and the socioeconomic determinants of health.</a:t>
            </a:r>
          </a:p>
          <a:p>
            <a:pPr algn="just"/>
            <a:endParaRPr lang="en-IN" dirty="0"/>
          </a:p>
        </p:txBody>
      </p:sp>
      <p:sp>
        <p:nvSpPr>
          <p:cNvPr id="5" name="Title 1">
            <a:extLst>
              <a:ext uri="{FF2B5EF4-FFF2-40B4-BE49-F238E27FC236}">
                <a16:creationId xmlns:a16="http://schemas.microsoft.com/office/drawing/2014/main" id="{23A7566D-3B8F-E0CF-E174-9BAB6B6786AC}"/>
              </a:ext>
            </a:extLst>
          </p:cNvPr>
          <p:cNvSpPr txBox="1">
            <a:spLocks/>
          </p:cNvSpPr>
          <p:nvPr/>
        </p:nvSpPr>
        <p:spPr>
          <a:xfrm>
            <a:off x="1" y="1697043"/>
            <a:ext cx="12191999" cy="1012202"/>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IN" sz="3200" b="1" dirty="0"/>
              <a:t>Change in labour capacity</a:t>
            </a:r>
            <a:endParaRPr lang="en-IN" dirty="0"/>
          </a:p>
        </p:txBody>
      </p:sp>
      <p:pic>
        <p:nvPicPr>
          <p:cNvPr id="9" name="Picture 4" descr="Workers Stock Illustrations – 75,621 Workers Stock Illustrations, Vectors &amp;  Clipart - Dreamstime">
            <a:extLst>
              <a:ext uri="{FF2B5EF4-FFF2-40B4-BE49-F238E27FC236}">
                <a16:creationId xmlns:a16="http://schemas.microsoft.com/office/drawing/2014/main" id="{6881418E-7BC2-801F-E3CA-525D1056DC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76" b="68283"/>
          <a:stretch/>
        </p:blipFill>
        <p:spPr bwMode="auto">
          <a:xfrm>
            <a:off x="0" y="-28876"/>
            <a:ext cx="12192000" cy="17132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A79E99B-44A5-6E36-5172-06EFC0FC56E2}"/>
              </a:ext>
            </a:extLst>
          </p:cNvPr>
          <p:cNvPicPr>
            <a:picLocks noChangeAspect="1"/>
          </p:cNvPicPr>
          <p:nvPr/>
        </p:nvPicPr>
        <p:blipFill>
          <a:blip r:embed="rId3"/>
          <a:stretch>
            <a:fillRect/>
          </a:stretch>
        </p:blipFill>
        <p:spPr>
          <a:xfrm>
            <a:off x="-1" y="6140774"/>
            <a:ext cx="1087655" cy="717227"/>
          </a:xfrm>
          <a:prstGeom prst="rect">
            <a:avLst/>
          </a:prstGeom>
        </p:spPr>
      </p:pic>
    </p:spTree>
    <p:extLst>
      <p:ext uri="{BB962C8B-B14F-4D97-AF65-F5344CB8AC3E}">
        <p14:creationId xmlns:p14="http://schemas.microsoft.com/office/powerpoint/2010/main" val="3612100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57675"/>
            <a:ext cx="12192000" cy="5019576"/>
          </a:xfrm>
        </p:spPr>
      </p:pic>
      <p:pic>
        <p:nvPicPr>
          <p:cNvPr id="5" name="Picture 4"/>
          <p:cNvPicPr>
            <a:picLocks noChangeAspect="1"/>
          </p:cNvPicPr>
          <p:nvPr/>
        </p:nvPicPr>
        <p:blipFill>
          <a:blip r:embed="rId3"/>
          <a:stretch>
            <a:fillRect/>
          </a:stretch>
        </p:blipFill>
        <p:spPr>
          <a:xfrm>
            <a:off x="11040177" y="0"/>
            <a:ext cx="1151823" cy="802561"/>
          </a:xfrm>
          <a:prstGeom prst="rect">
            <a:avLst/>
          </a:prstGeom>
        </p:spPr>
      </p:pic>
      <p:sp>
        <p:nvSpPr>
          <p:cNvPr id="7" name="Title 1">
            <a:extLst>
              <a:ext uri="{FF2B5EF4-FFF2-40B4-BE49-F238E27FC236}">
                <a16:creationId xmlns:a16="http://schemas.microsoft.com/office/drawing/2014/main" id="{7049781E-87E3-6ECA-F109-581931C20010}"/>
              </a:ext>
            </a:extLst>
          </p:cNvPr>
          <p:cNvSpPr txBox="1">
            <a:spLocks/>
          </p:cNvSpPr>
          <p:nvPr/>
        </p:nvSpPr>
        <p:spPr>
          <a:xfrm>
            <a:off x="0" y="0"/>
            <a:ext cx="12192000" cy="1610139"/>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IN" sz="3200" b="1" dirty="0"/>
              <a:t>Potential hours of labour loss</a:t>
            </a:r>
          </a:p>
        </p:txBody>
      </p:sp>
      <p:pic>
        <p:nvPicPr>
          <p:cNvPr id="10" name="Picture 9">
            <a:extLst>
              <a:ext uri="{FF2B5EF4-FFF2-40B4-BE49-F238E27FC236}">
                <a16:creationId xmlns:a16="http://schemas.microsoft.com/office/drawing/2014/main" id="{F41C925C-ECB4-6937-E76D-062E9C4F0166}"/>
              </a:ext>
            </a:extLst>
          </p:cNvPr>
          <p:cNvPicPr>
            <a:picLocks noChangeAspect="1"/>
          </p:cNvPicPr>
          <p:nvPr/>
        </p:nvPicPr>
        <p:blipFill>
          <a:blip r:embed="rId3"/>
          <a:stretch>
            <a:fillRect/>
          </a:stretch>
        </p:blipFill>
        <p:spPr>
          <a:xfrm>
            <a:off x="11383478" y="0"/>
            <a:ext cx="808522" cy="563357"/>
          </a:xfrm>
          <a:prstGeom prst="rect">
            <a:avLst/>
          </a:prstGeom>
        </p:spPr>
      </p:pic>
    </p:spTree>
    <p:extLst>
      <p:ext uri="{BB962C8B-B14F-4D97-AF65-F5344CB8AC3E}">
        <p14:creationId xmlns:p14="http://schemas.microsoft.com/office/powerpoint/2010/main" val="3004792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85800" y="2531445"/>
            <a:ext cx="10820400" cy="2784764"/>
          </a:xfrm>
        </p:spPr>
        <p:txBody>
          <a:bodyPr/>
          <a:lstStyle/>
          <a:p>
            <a:pPr algn="just"/>
            <a:r>
              <a:rPr lang="en-IN" sz="2400" dirty="0"/>
              <a:t>Heat-related mortality—headline finding: heat-related mortality for people older than 65 years increased by approximately 68% between 2000–04 and 2017–21</a:t>
            </a:r>
          </a:p>
          <a:p>
            <a:pPr algn="just"/>
            <a:r>
              <a:rPr lang="en-IN" sz="2400" dirty="0">
                <a:solidFill>
                  <a:srgbClr val="FF0000"/>
                </a:solidFill>
              </a:rPr>
              <a:t>A study of 43 countries published in May, 2021, estimated that 37% of heat-related deaths are attributable to human-induced climate change.</a:t>
            </a:r>
          </a:p>
          <a:p>
            <a:pPr algn="just"/>
            <a:endParaRPr lang="en-IN" dirty="0">
              <a:solidFill>
                <a:srgbClr val="FF0000"/>
              </a:solidFill>
            </a:endParaRPr>
          </a:p>
          <a:p>
            <a:pPr marL="0" indent="0" algn="just">
              <a:buNone/>
            </a:pPr>
            <a:endParaRPr lang="en-IN" dirty="0"/>
          </a:p>
        </p:txBody>
      </p:sp>
      <p:pic>
        <p:nvPicPr>
          <p:cNvPr id="4" name="Picture 3"/>
          <p:cNvPicPr>
            <a:picLocks noChangeAspect="1"/>
          </p:cNvPicPr>
          <p:nvPr/>
        </p:nvPicPr>
        <p:blipFill>
          <a:blip r:embed="rId2"/>
          <a:stretch>
            <a:fillRect/>
          </a:stretch>
        </p:blipFill>
        <p:spPr>
          <a:xfrm>
            <a:off x="10915048" y="0"/>
            <a:ext cx="1276952" cy="889747"/>
          </a:xfrm>
          <a:prstGeom prst="rect">
            <a:avLst/>
          </a:prstGeom>
        </p:spPr>
      </p:pic>
      <p:pic>
        <p:nvPicPr>
          <p:cNvPr id="3" name="Picture 2" descr="Philly 'Heatline' sees rise in demand amid dangerous heat - WHYY">
            <a:extLst>
              <a:ext uri="{FF2B5EF4-FFF2-40B4-BE49-F238E27FC236}">
                <a16:creationId xmlns:a16="http://schemas.microsoft.com/office/drawing/2014/main" id="{37F02E3E-F639-404E-2891-BF7D3AA22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588"/>
            <a:ext cx="12192000" cy="162666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F64FCCC-EB97-4D44-C383-7156A48AF457}"/>
              </a:ext>
            </a:extLst>
          </p:cNvPr>
          <p:cNvSpPr txBox="1">
            <a:spLocks/>
          </p:cNvSpPr>
          <p:nvPr/>
        </p:nvSpPr>
        <p:spPr>
          <a:xfrm>
            <a:off x="-374583" y="469231"/>
            <a:ext cx="883227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IN" sz="3200" b="1" dirty="0"/>
              <a:t>Heat-related mortality</a:t>
            </a:r>
            <a:r>
              <a:rPr lang="en-IN" sz="3600" dirty="0"/>
              <a:t/>
            </a:r>
            <a:br>
              <a:rPr lang="en-IN" sz="3600" dirty="0"/>
            </a:br>
            <a:endParaRPr lang="en-IN" dirty="0"/>
          </a:p>
        </p:txBody>
      </p:sp>
      <p:pic>
        <p:nvPicPr>
          <p:cNvPr id="7" name="Picture 6">
            <a:extLst>
              <a:ext uri="{FF2B5EF4-FFF2-40B4-BE49-F238E27FC236}">
                <a16:creationId xmlns:a16="http://schemas.microsoft.com/office/drawing/2014/main" id="{A04C5B55-BE4F-3A99-C688-CE76CD58F39E}"/>
              </a:ext>
            </a:extLst>
          </p:cNvPr>
          <p:cNvPicPr>
            <a:picLocks noChangeAspect="1"/>
          </p:cNvPicPr>
          <p:nvPr/>
        </p:nvPicPr>
        <p:blipFill>
          <a:blip r:embed="rId2"/>
          <a:stretch>
            <a:fillRect/>
          </a:stretch>
        </p:blipFill>
        <p:spPr>
          <a:xfrm>
            <a:off x="11383478" y="-58588"/>
            <a:ext cx="808522" cy="563357"/>
          </a:xfrm>
          <a:prstGeom prst="rect">
            <a:avLst/>
          </a:prstGeom>
        </p:spPr>
      </p:pic>
    </p:spTree>
    <p:extLst>
      <p:ext uri="{BB962C8B-B14F-4D97-AF65-F5344CB8AC3E}">
        <p14:creationId xmlns:p14="http://schemas.microsoft.com/office/powerpoint/2010/main" val="2029495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0082" y="2512195"/>
            <a:ext cx="8217568" cy="2897204"/>
          </a:xfrm>
        </p:spPr>
        <p:txBody>
          <a:bodyPr/>
          <a:lstStyle/>
          <a:p>
            <a:pPr marL="457200" lvl="1" indent="0">
              <a:buNone/>
            </a:pPr>
            <a:endParaRPr lang="en-IN" sz="1800" dirty="0"/>
          </a:p>
          <a:p>
            <a:r>
              <a:rPr lang="en-IN" sz="2400" dirty="0"/>
              <a:t>Wildfires</a:t>
            </a:r>
            <a:endParaRPr lang="en-IN" sz="2000" dirty="0"/>
          </a:p>
          <a:p>
            <a:pPr marL="457200" lvl="1" indent="0">
              <a:buNone/>
            </a:pPr>
            <a:endParaRPr lang="en-IN" sz="1800" dirty="0"/>
          </a:p>
          <a:p>
            <a:r>
              <a:rPr lang="en-IN" sz="2400" dirty="0"/>
              <a:t>Drought</a:t>
            </a:r>
            <a:endParaRPr lang="en-IN" sz="2000" dirty="0"/>
          </a:p>
          <a:p>
            <a:pPr marL="457200" lvl="1" indent="0">
              <a:buNone/>
            </a:pPr>
            <a:endParaRPr lang="en-IN" sz="1800" dirty="0"/>
          </a:p>
          <a:p>
            <a:r>
              <a:rPr lang="en-IN" sz="2400" dirty="0"/>
              <a:t>Extreme weather and sentiment</a:t>
            </a:r>
            <a:endParaRPr lang="en-IN" sz="2000" dirty="0"/>
          </a:p>
          <a:p>
            <a:endParaRPr lang="en-IN" dirty="0"/>
          </a:p>
        </p:txBody>
      </p:sp>
      <p:pic>
        <p:nvPicPr>
          <p:cNvPr id="4" name="Picture 3"/>
          <p:cNvPicPr>
            <a:picLocks noChangeAspect="1"/>
          </p:cNvPicPr>
          <p:nvPr/>
        </p:nvPicPr>
        <p:blipFill>
          <a:blip r:embed="rId2"/>
          <a:stretch>
            <a:fillRect/>
          </a:stretch>
        </p:blipFill>
        <p:spPr>
          <a:xfrm>
            <a:off x="10924674" y="1"/>
            <a:ext cx="1267326" cy="883040"/>
          </a:xfrm>
          <a:prstGeom prst="rect">
            <a:avLst/>
          </a:prstGeom>
        </p:spPr>
      </p:pic>
      <p:pic>
        <p:nvPicPr>
          <p:cNvPr id="5" name="Picture 4" descr="Philly 'Heatline' sees rise in demand amid dangerous heat - WHYY">
            <a:extLst>
              <a:ext uri="{FF2B5EF4-FFF2-40B4-BE49-F238E27FC236}">
                <a16:creationId xmlns:a16="http://schemas.microsoft.com/office/drawing/2014/main" id="{B4CC9CDA-AF67-8D31-DB7F-D37B80405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62666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9D82938A-507B-D793-5A6A-55F3C6915192}"/>
              </a:ext>
            </a:extLst>
          </p:cNvPr>
          <p:cNvSpPr txBox="1">
            <a:spLocks/>
          </p:cNvSpPr>
          <p:nvPr/>
        </p:nvSpPr>
        <p:spPr>
          <a:xfrm>
            <a:off x="118711" y="333642"/>
            <a:ext cx="9833956"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IN" sz="3200" b="1" dirty="0"/>
              <a:t>health and extreme weather events</a:t>
            </a:r>
          </a:p>
        </p:txBody>
      </p:sp>
      <p:pic>
        <p:nvPicPr>
          <p:cNvPr id="9" name="Picture 8">
            <a:extLst>
              <a:ext uri="{FF2B5EF4-FFF2-40B4-BE49-F238E27FC236}">
                <a16:creationId xmlns:a16="http://schemas.microsoft.com/office/drawing/2014/main" id="{6504920A-FA5B-5E18-1D6C-9F58BCDEF5FE}"/>
              </a:ext>
            </a:extLst>
          </p:cNvPr>
          <p:cNvPicPr>
            <a:picLocks noChangeAspect="1"/>
          </p:cNvPicPr>
          <p:nvPr/>
        </p:nvPicPr>
        <p:blipFill>
          <a:blip r:embed="rId2"/>
          <a:stretch>
            <a:fillRect/>
          </a:stretch>
        </p:blipFill>
        <p:spPr>
          <a:xfrm>
            <a:off x="11383478" y="0"/>
            <a:ext cx="808522" cy="563357"/>
          </a:xfrm>
          <a:prstGeom prst="rect">
            <a:avLst/>
          </a:prstGeom>
        </p:spPr>
      </p:pic>
    </p:spTree>
    <p:extLst>
      <p:ext uri="{BB962C8B-B14F-4D97-AF65-F5344CB8AC3E}">
        <p14:creationId xmlns:p14="http://schemas.microsoft.com/office/powerpoint/2010/main" val="2186433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5428"/>
            <a:ext cx="10820400" cy="4303258"/>
          </a:xfrm>
        </p:spPr>
        <p:txBody>
          <a:bodyPr>
            <a:normAutofit/>
          </a:bodyPr>
          <a:lstStyle/>
          <a:p>
            <a:pPr algn="just">
              <a:lnSpc>
                <a:spcPct val="100000"/>
              </a:lnSpc>
            </a:pPr>
            <a:r>
              <a:rPr lang="en-IN" i="1" dirty="0"/>
              <a:t>Wildfires—headline finding: Human exposure to days of very-high or extremely-high fire danger increased in </a:t>
            </a:r>
            <a:r>
              <a:rPr lang="en-IN" i="1" dirty="0">
                <a:solidFill>
                  <a:srgbClr val="00B050"/>
                </a:solidFill>
              </a:rPr>
              <a:t>61% of countries from 2001–04 to 2018–21</a:t>
            </a:r>
          </a:p>
          <a:p>
            <a:pPr marL="0" indent="0" algn="just">
              <a:lnSpc>
                <a:spcPct val="100000"/>
              </a:lnSpc>
              <a:buNone/>
            </a:pPr>
            <a:endParaRPr lang="en-IN" dirty="0">
              <a:solidFill>
                <a:srgbClr val="00B050"/>
              </a:solidFill>
            </a:endParaRPr>
          </a:p>
          <a:p>
            <a:pPr algn="just">
              <a:lnSpc>
                <a:spcPct val="100000"/>
              </a:lnSpc>
            </a:pPr>
            <a:r>
              <a:rPr lang="en-IN" dirty="0"/>
              <a:t>Wildfires affect health with thermal injuries, exposure to wildfire smoke, loss of physical infrastructure, and impacts on mental health and wellbeing.</a:t>
            </a:r>
          </a:p>
          <a:p>
            <a:pPr marL="0" indent="0" algn="just">
              <a:lnSpc>
                <a:spcPct val="100000"/>
              </a:lnSpc>
              <a:buNone/>
            </a:pPr>
            <a:endParaRPr lang="en-IN" dirty="0"/>
          </a:p>
          <a:p>
            <a:pPr algn="just">
              <a:lnSpc>
                <a:spcPct val="100000"/>
              </a:lnSpc>
            </a:pPr>
            <a:r>
              <a:rPr lang="en-IN" dirty="0"/>
              <a:t>Globally, people experienced an average of </a:t>
            </a:r>
            <a:r>
              <a:rPr lang="en-IN" dirty="0">
                <a:solidFill>
                  <a:srgbClr val="FF0000"/>
                </a:solidFill>
              </a:rPr>
              <a:t>nine more days of very-high </a:t>
            </a:r>
            <a:r>
              <a:rPr lang="en-IN" dirty="0"/>
              <a:t>or extremely-high meteorological </a:t>
            </a:r>
            <a:r>
              <a:rPr lang="en-IN" dirty="0">
                <a:solidFill>
                  <a:srgbClr val="FF0000"/>
                </a:solidFill>
              </a:rPr>
              <a:t>wildfire danger </a:t>
            </a:r>
            <a:r>
              <a:rPr lang="en-IN" dirty="0"/>
              <a:t>in 2018–21 compared with 2001–04, caused by climate variation rather than demographic shifts. </a:t>
            </a:r>
          </a:p>
        </p:txBody>
      </p:sp>
      <p:pic>
        <p:nvPicPr>
          <p:cNvPr id="4100" name="Picture 4" descr="Predicting California wildfire risks: Reinsurance startup Kettle">
            <a:extLst>
              <a:ext uri="{FF2B5EF4-FFF2-40B4-BE49-F238E27FC236}">
                <a16:creationId xmlns:a16="http://schemas.microsoft.com/office/drawing/2014/main" id="{3CDD88B2-7241-A4B8-BE34-8D510AD2F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863"/>
            <a:ext cx="12192000" cy="15696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E44803-88B5-664C-03FB-15E4451A640A}"/>
              </a:ext>
            </a:extLst>
          </p:cNvPr>
          <p:cNvSpPr txBox="1"/>
          <p:nvPr/>
        </p:nvSpPr>
        <p:spPr>
          <a:xfrm>
            <a:off x="0" y="-30863"/>
            <a:ext cx="12192000" cy="15696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en-IN" sz="3200" dirty="0"/>
          </a:p>
          <a:p>
            <a:pPr algn="ctr"/>
            <a:r>
              <a:rPr lang="en-IN" sz="3200" dirty="0"/>
              <a:t> WILDFIRES </a:t>
            </a:r>
          </a:p>
          <a:p>
            <a:endParaRPr lang="en-US" sz="3200" dirty="0"/>
          </a:p>
        </p:txBody>
      </p:sp>
      <p:pic>
        <p:nvPicPr>
          <p:cNvPr id="7" name="Picture 6">
            <a:extLst>
              <a:ext uri="{FF2B5EF4-FFF2-40B4-BE49-F238E27FC236}">
                <a16:creationId xmlns:a16="http://schemas.microsoft.com/office/drawing/2014/main" id="{2A565580-EB69-D89C-FC38-28825F6F058C}"/>
              </a:ext>
            </a:extLst>
          </p:cNvPr>
          <p:cNvPicPr>
            <a:picLocks noChangeAspect="1"/>
          </p:cNvPicPr>
          <p:nvPr/>
        </p:nvPicPr>
        <p:blipFill>
          <a:blip r:embed="rId3"/>
          <a:stretch>
            <a:fillRect/>
          </a:stretch>
        </p:blipFill>
        <p:spPr>
          <a:xfrm>
            <a:off x="11213432" y="-42527"/>
            <a:ext cx="978568" cy="681841"/>
          </a:xfrm>
          <a:prstGeom prst="rect">
            <a:avLst/>
          </a:prstGeom>
        </p:spPr>
      </p:pic>
    </p:spTree>
    <p:extLst>
      <p:ext uri="{BB962C8B-B14F-4D97-AF65-F5344CB8AC3E}">
        <p14:creationId xmlns:p14="http://schemas.microsoft.com/office/powerpoint/2010/main" val="3198027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6095999" cy="330846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7522"/>
            <a:ext cx="6096000" cy="356047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3297524"/>
            <a:ext cx="6096000" cy="356047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0"/>
            <a:ext cx="6096000" cy="3308464"/>
          </a:xfrm>
          <a:prstGeom prst="rect">
            <a:avLst/>
          </a:prstGeom>
        </p:spPr>
      </p:pic>
      <p:pic>
        <p:nvPicPr>
          <p:cNvPr id="6" name="Picture 5"/>
          <p:cNvPicPr>
            <a:picLocks noChangeAspect="1"/>
          </p:cNvPicPr>
          <p:nvPr/>
        </p:nvPicPr>
        <p:blipFill>
          <a:blip r:embed="rId6"/>
          <a:stretch>
            <a:fillRect/>
          </a:stretch>
        </p:blipFill>
        <p:spPr>
          <a:xfrm>
            <a:off x="11434812" y="0"/>
            <a:ext cx="757187" cy="527588"/>
          </a:xfrm>
          <a:prstGeom prst="rect">
            <a:avLst/>
          </a:prstGeom>
        </p:spPr>
      </p:pic>
    </p:spTree>
    <p:extLst>
      <p:ext uri="{BB962C8B-B14F-4D97-AF65-F5344CB8AC3E}">
        <p14:creationId xmlns:p14="http://schemas.microsoft.com/office/powerpoint/2010/main" val="3317004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3876" y="2448026"/>
            <a:ext cx="10820400" cy="3805185"/>
          </a:xfrm>
        </p:spPr>
        <p:txBody>
          <a:bodyPr>
            <a:normAutofit/>
          </a:bodyPr>
          <a:lstStyle/>
          <a:p>
            <a:r>
              <a:rPr lang="en-IN" dirty="0">
                <a:solidFill>
                  <a:srgbClr val="FF0000"/>
                </a:solidFill>
              </a:rPr>
              <a:t>On average, 29% more global land area was affected by extreme drought for at least one month in a year in 2012–21 than in 1951–60</a:t>
            </a:r>
          </a:p>
          <a:p>
            <a:r>
              <a:rPr lang="en-IN" dirty="0"/>
              <a:t>Droughts put food and water security at risk, threaten sanitation, affect livelihoods, and increase the risk of wildfires and infectious disease transmission.</a:t>
            </a:r>
          </a:p>
          <a:p>
            <a:r>
              <a:rPr lang="en-IN" dirty="0"/>
              <a:t> In the period 2012–21, on average, almost 47% of global land area was affected by at least 1 month of extreme drought each year, an increase of 29% from the period 1951–60. The Middle East and north Africa, where 41 million people lack access to safe water and 66 million do not have basic sanitation services.</a:t>
            </a:r>
          </a:p>
        </p:txBody>
      </p:sp>
      <p:pic>
        <p:nvPicPr>
          <p:cNvPr id="4" name="Picture 3"/>
          <p:cNvPicPr>
            <a:picLocks noChangeAspect="1"/>
          </p:cNvPicPr>
          <p:nvPr/>
        </p:nvPicPr>
        <p:blipFill>
          <a:blip r:embed="rId2"/>
          <a:stretch>
            <a:fillRect/>
          </a:stretch>
        </p:blipFill>
        <p:spPr>
          <a:xfrm>
            <a:off x="10474036" y="0"/>
            <a:ext cx="1717964" cy="1197033"/>
          </a:xfrm>
          <a:prstGeom prst="rect">
            <a:avLst/>
          </a:prstGeom>
        </p:spPr>
      </p:pic>
      <p:pic>
        <p:nvPicPr>
          <p:cNvPr id="5" name="Picture 12" descr="Free Vectors | Drought 1">
            <a:extLst>
              <a:ext uri="{FF2B5EF4-FFF2-40B4-BE49-F238E27FC236}">
                <a16:creationId xmlns:a16="http://schemas.microsoft.com/office/drawing/2014/main" id="{B8730871-899D-698D-F597-6D5A0C558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192505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35D045C1-A499-090F-83B4-2DCE694A1441}"/>
              </a:ext>
            </a:extLst>
          </p:cNvPr>
          <p:cNvSpPr>
            <a:spLocks noGrp="1"/>
          </p:cNvSpPr>
          <p:nvPr>
            <p:ph type="title"/>
          </p:nvPr>
        </p:nvSpPr>
        <p:spPr>
          <a:xfrm>
            <a:off x="3328738" y="367510"/>
            <a:ext cx="5076305" cy="1403539"/>
          </a:xfrm>
        </p:spPr>
        <p:txBody>
          <a:bodyPr>
            <a:normAutofit/>
          </a:bodyPr>
          <a:lstStyle/>
          <a:p>
            <a:pPr algn="ctr"/>
            <a:r>
              <a:rPr lang="en-IN" sz="4200" b="1" dirty="0"/>
              <a:t>Drought</a:t>
            </a:r>
          </a:p>
        </p:txBody>
      </p:sp>
      <p:pic>
        <p:nvPicPr>
          <p:cNvPr id="9" name="Picture 8">
            <a:extLst>
              <a:ext uri="{FF2B5EF4-FFF2-40B4-BE49-F238E27FC236}">
                <a16:creationId xmlns:a16="http://schemas.microsoft.com/office/drawing/2014/main" id="{698EF6CD-C2F5-D10D-F3D2-1416DCF76E69}"/>
              </a:ext>
            </a:extLst>
          </p:cNvPr>
          <p:cNvPicPr>
            <a:picLocks noChangeAspect="1"/>
          </p:cNvPicPr>
          <p:nvPr/>
        </p:nvPicPr>
        <p:blipFill>
          <a:blip r:embed="rId2"/>
          <a:stretch>
            <a:fillRect/>
          </a:stretch>
        </p:blipFill>
        <p:spPr>
          <a:xfrm>
            <a:off x="11434812" y="0"/>
            <a:ext cx="757187" cy="527588"/>
          </a:xfrm>
          <a:prstGeom prst="rect">
            <a:avLst/>
          </a:prstGeom>
        </p:spPr>
      </p:pic>
    </p:spTree>
    <p:extLst>
      <p:ext uri="{BB962C8B-B14F-4D97-AF65-F5344CB8AC3E}">
        <p14:creationId xmlns:p14="http://schemas.microsoft.com/office/powerpoint/2010/main" val="833531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82978" name="Picture 2"/>
          <p:cNvPicPr>
            <a:picLocks noChangeAspect="1" noChangeArrowheads="1"/>
          </p:cNvPicPr>
          <p:nvPr/>
        </p:nvPicPr>
        <p:blipFill>
          <a:blip r:embed="rId3"/>
          <a:srcRect b="2222"/>
          <a:stretch>
            <a:fillRect/>
          </a:stretch>
        </p:blipFill>
        <p:spPr bwMode="auto">
          <a:xfrm>
            <a:off x="-88670" y="-9625"/>
            <a:ext cx="12280670" cy="6858000"/>
          </a:xfrm>
          <a:prstGeom prst="rect">
            <a:avLst/>
          </a:prstGeom>
          <a:noFill/>
          <a:ln w="9525">
            <a:noFill/>
            <a:miter lim="800000"/>
            <a:headEnd/>
            <a:tailEnd/>
          </a:ln>
          <a:effectLst/>
        </p:spPr>
      </p:pic>
      <p:pic>
        <p:nvPicPr>
          <p:cNvPr id="5" name="Picture 4"/>
          <p:cNvPicPr>
            <a:picLocks noChangeAspect="1"/>
          </p:cNvPicPr>
          <p:nvPr/>
        </p:nvPicPr>
        <p:blipFill>
          <a:blip r:embed="rId4"/>
          <a:stretch>
            <a:fillRect/>
          </a:stretch>
        </p:blipFill>
        <p:spPr>
          <a:xfrm>
            <a:off x="11174931" y="0"/>
            <a:ext cx="1017069" cy="708667"/>
          </a:xfrm>
          <a:prstGeom prst="rect">
            <a:avLst/>
          </a:prstGeom>
        </p:spPr>
      </p:pic>
    </p:spTree>
    <p:extLst>
      <p:ext uri="{BB962C8B-B14F-4D97-AF65-F5344CB8AC3E}">
        <p14:creationId xmlns:p14="http://schemas.microsoft.com/office/powerpoint/2010/main" val="3629425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206173" cy="1667176"/>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IN" sz="3200" b="1" dirty="0"/>
              <a:t>Bomb cyclone </a:t>
            </a:r>
            <a:br>
              <a:rPr lang="en-IN" sz="3200" b="1" dirty="0"/>
            </a:br>
            <a:r>
              <a:rPr lang="en-IN" sz="3200" b="1" dirty="0"/>
              <a:t>North America</a:t>
            </a:r>
          </a:p>
        </p:txBody>
      </p:sp>
      <p:pic>
        <p:nvPicPr>
          <p:cNvPr id="4" name="Content Placeholder 3"/>
          <p:cNvPicPr>
            <a:picLocks noGrp="1" noChangeAspect="1"/>
          </p:cNvPicPr>
          <p:nvPr>
            <p:ph idx="1"/>
          </p:nvPr>
        </p:nvPicPr>
        <p:blipFill rotWithShape="1">
          <a:blip r:embed="rId2"/>
          <a:srcRect t="2963" r="2498"/>
          <a:stretch/>
        </p:blipFill>
        <p:spPr>
          <a:xfrm>
            <a:off x="3809681" y="1667176"/>
            <a:ext cx="4458420" cy="5219699"/>
          </a:xfrm>
          <a:prstGeom prst="rect">
            <a:avLst/>
          </a:prstGeom>
        </p:spPr>
      </p:pic>
      <p:pic>
        <p:nvPicPr>
          <p:cNvPr id="5" name="Picture 4"/>
          <p:cNvPicPr>
            <a:picLocks noChangeAspect="1"/>
          </p:cNvPicPr>
          <p:nvPr/>
        </p:nvPicPr>
        <p:blipFill>
          <a:blip r:embed="rId3"/>
          <a:stretch>
            <a:fillRect/>
          </a:stretch>
        </p:blipFill>
        <p:spPr>
          <a:xfrm>
            <a:off x="-1" y="1667176"/>
            <a:ext cx="4245351" cy="5219700"/>
          </a:xfrm>
          <a:prstGeom prst="rect">
            <a:avLst/>
          </a:prstGeom>
        </p:spPr>
      </p:pic>
      <p:pic>
        <p:nvPicPr>
          <p:cNvPr id="6" name="Picture 5"/>
          <p:cNvPicPr>
            <a:picLocks noChangeAspect="1"/>
          </p:cNvPicPr>
          <p:nvPr/>
        </p:nvPicPr>
        <p:blipFill rotWithShape="1">
          <a:blip r:embed="rId4"/>
          <a:srcRect t="5962" b="6194"/>
          <a:stretch/>
        </p:blipFill>
        <p:spPr>
          <a:xfrm>
            <a:off x="8268101" y="1667175"/>
            <a:ext cx="3938072" cy="5190823"/>
          </a:xfrm>
          <a:prstGeom prst="rect">
            <a:avLst/>
          </a:prstGeom>
        </p:spPr>
      </p:pic>
      <p:pic>
        <p:nvPicPr>
          <p:cNvPr id="3" name="Picture 2">
            <a:extLst>
              <a:ext uri="{FF2B5EF4-FFF2-40B4-BE49-F238E27FC236}">
                <a16:creationId xmlns:a16="http://schemas.microsoft.com/office/drawing/2014/main" id="{812F70D8-8317-7C19-09A4-5C70D601E037}"/>
              </a:ext>
            </a:extLst>
          </p:cNvPr>
          <p:cNvPicPr>
            <a:picLocks noChangeAspect="1"/>
          </p:cNvPicPr>
          <p:nvPr/>
        </p:nvPicPr>
        <p:blipFill>
          <a:blip r:embed="rId5"/>
          <a:stretch>
            <a:fillRect/>
          </a:stretch>
        </p:blipFill>
        <p:spPr>
          <a:xfrm>
            <a:off x="11028811" y="0"/>
            <a:ext cx="1163188" cy="664143"/>
          </a:xfrm>
          <a:prstGeom prst="rect">
            <a:avLst/>
          </a:prstGeom>
        </p:spPr>
      </p:pic>
    </p:spTree>
    <p:extLst>
      <p:ext uri="{BB962C8B-B14F-4D97-AF65-F5344CB8AC3E}">
        <p14:creationId xmlns:p14="http://schemas.microsoft.com/office/powerpoint/2010/main" val="1242767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hoto-by-tomas-castelazo.jpg"/>
          <p:cNvPicPr>
            <a:picLocks noGrp="1" noChangeAspect="1"/>
          </p:cNvPicPr>
          <p:nvPr>
            <p:ph idx="1"/>
          </p:nvPr>
        </p:nvPicPr>
        <p:blipFill>
          <a:blip r:embed="rId3" cstate="print"/>
          <a:stretch>
            <a:fillRect/>
          </a:stretch>
        </p:blipFill>
        <p:spPr>
          <a:xfrm>
            <a:off x="0" y="0"/>
            <a:ext cx="12192000" cy="6858000"/>
          </a:xfrm>
        </p:spPr>
      </p:pic>
      <p:pic>
        <p:nvPicPr>
          <p:cNvPr id="5" name="Picture 4"/>
          <p:cNvPicPr>
            <a:picLocks noChangeAspect="1"/>
          </p:cNvPicPr>
          <p:nvPr/>
        </p:nvPicPr>
        <p:blipFill>
          <a:blip r:embed="rId4"/>
          <a:stretch>
            <a:fillRect/>
          </a:stretch>
        </p:blipFill>
        <p:spPr>
          <a:xfrm>
            <a:off x="11321715" y="0"/>
            <a:ext cx="870285" cy="606392"/>
          </a:xfrm>
          <a:prstGeom prst="rect">
            <a:avLst/>
          </a:prstGeom>
        </p:spPr>
      </p:pic>
    </p:spTree>
    <p:extLst>
      <p:ext uri="{BB962C8B-B14F-4D97-AF65-F5344CB8AC3E}">
        <p14:creationId xmlns:p14="http://schemas.microsoft.com/office/powerpoint/2010/main" val="2946633376"/>
      </p:ext>
    </p:extLst>
  </p:cSld>
  <p:clrMapOvr>
    <a:masterClrMapping/>
  </p:clrMapOvr>
  <p:transition>
    <p:strips dir="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678" y="2255813"/>
            <a:ext cx="10671573" cy="3554783"/>
          </a:xfrm>
        </p:spPr>
        <p:txBody>
          <a:bodyPr>
            <a:normAutofit lnSpcReduction="10000"/>
          </a:bodyPr>
          <a:lstStyle/>
          <a:p>
            <a:r>
              <a:rPr lang="en-IN" sz="2400" b="1" dirty="0"/>
              <a:t>Acute temperature increase, heatwaves, and humidity </a:t>
            </a:r>
            <a:r>
              <a:rPr lang="en-IN" sz="2400" dirty="0">
                <a:solidFill>
                  <a:srgbClr val="FF0000"/>
                </a:solidFill>
              </a:rPr>
              <a:t>have been associated with worsened mental health outcomes and </a:t>
            </a:r>
            <a:r>
              <a:rPr lang="en-IN" sz="2400" b="1" dirty="0">
                <a:solidFill>
                  <a:srgbClr val="FF0000"/>
                </a:solidFill>
              </a:rPr>
              <a:t>increased suicidality</a:t>
            </a:r>
            <a:r>
              <a:rPr lang="en-IN" b="1" dirty="0"/>
              <a:t>. </a:t>
            </a:r>
          </a:p>
          <a:p>
            <a:pPr marL="0" indent="0">
              <a:buNone/>
            </a:pPr>
            <a:endParaRPr lang="en-IN" dirty="0"/>
          </a:p>
          <a:p>
            <a:r>
              <a:rPr lang="en-IN" dirty="0">
                <a:solidFill>
                  <a:srgbClr val="FF0000"/>
                </a:solidFill>
              </a:rPr>
              <a:t>Young people </a:t>
            </a:r>
            <a:r>
              <a:rPr lang="en-IN" dirty="0"/>
              <a:t>have been shown to be more </a:t>
            </a:r>
            <a:r>
              <a:rPr lang="en-IN" dirty="0">
                <a:solidFill>
                  <a:srgbClr val="FF0000"/>
                </a:solidFill>
              </a:rPr>
              <a:t>prone to </a:t>
            </a:r>
            <a:r>
              <a:rPr lang="en-IN" b="1" dirty="0">
                <a:solidFill>
                  <a:srgbClr val="FF0000"/>
                </a:solidFill>
              </a:rPr>
              <a:t>anxiety, phobias, depression, stress-related conditions, substance abuse, sleep disorders.</a:t>
            </a:r>
          </a:p>
          <a:p>
            <a:pPr marL="0" indent="0">
              <a:buNone/>
            </a:pPr>
            <a:endParaRPr lang="en-IN" dirty="0"/>
          </a:p>
          <a:p>
            <a:r>
              <a:rPr lang="en-IN" dirty="0"/>
              <a:t>Through indirect pathways, hazards such as </a:t>
            </a:r>
            <a:r>
              <a:rPr lang="en-IN" b="1" dirty="0" smtClean="0">
                <a:solidFill>
                  <a:srgbClr val="FF0000"/>
                </a:solidFill>
              </a:rPr>
              <a:t>droughts and heavy snow fall</a:t>
            </a:r>
            <a:r>
              <a:rPr lang="en-IN" b="1" dirty="0" smtClean="0"/>
              <a:t> </a:t>
            </a:r>
            <a:r>
              <a:rPr lang="en-IN" dirty="0">
                <a:solidFill>
                  <a:srgbClr val="FF0000"/>
                </a:solidFill>
              </a:rPr>
              <a:t>can disrupt agricultural production, affect livelihoods, and cause food and water scarcity. </a:t>
            </a:r>
          </a:p>
        </p:txBody>
      </p:sp>
      <p:pic>
        <p:nvPicPr>
          <p:cNvPr id="4" name="Picture 3"/>
          <p:cNvPicPr>
            <a:picLocks noChangeAspect="1"/>
          </p:cNvPicPr>
          <p:nvPr/>
        </p:nvPicPr>
        <p:blipFill>
          <a:blip r:embed="rId2"/>
          <a:stretch>
            <a:fillRect/>
          </a:stretch>
        </p:blipFill>
        <p:spPr>
          <a:xfrm>
            <a:off x="10474036" y="0"/>
            <a:ext cx="1717964" cy="1197033"/>
          </a:xfrm>
          <a:prstGeom prst="rect">
            <a:avLst/>
          </a:prstGeom>
        </p:spPr>
      </p:pic>
      <p:pic>
        <p:nvPicPr>
          <p:cNvPr id="5" name="Picture 4" descr="344,474 Extreme Weather Stock Photos, Pictures &amp; Royalty-Free Images -  iStock">
            <a:extLst>
              <a:ext uri="{FF2B5EF4-FFF2-40B4-BE49-F238E27FC236}">
                <a16:creationId xmlns:a16="http://schemas.microsoft.com/office/drawing/2014/main" id="{571A4D42-FE27-6508-08BD-956916482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2303"/>
            <a:ext cx="12211050" cy="169404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25120BB5-72D0-B1D7-76F3-09F80B60803F}"/>
              </a:ext>
            </a:extLst>
          </p:cNvPr>
          <p:cNvSpPr txBox="1">
            <a:spLocks/>
          </p:cNvSpPr>
          <p:nvPr/>
        </p:nvSpPr>
        <p:spPr>
          <a:xfrm>
            <a:off x="-19050" y="1"/>
            <a:ext cx="12211050" cy="16817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IN" sz="3200" b="1" dirty="0">
                <a:solidFill>
                  <a:schemeClr val="bg1"/>
                </a:solidFill>
              </a:rPr>
              <a:t>Extreme weather</a:t>
            </a:r>
          </a:p>
        </p:txBody>
      </p:sp>
      <p:pic>
        <p:nvPicPr>
          <p:cNvPr id="9" name="Picture 8">
            <a:extLst>
              <a:ext uri="{FF2B5EF4-FFF2-40B4-BE49-F238E27FC236}">
                <a16:creationId xmlns:a16="http://schemas.microsoft.com/office/drawing/2014/main" id="{C373D27C-C379-E055-4E37-16CB4394AC3C}"/>
              </a:ext>
            </a:extLst>
          </p:cNvPr>
          <p:cNvPicPr>
            <a:picLocks noChangeAspect="1"/>
          </p:cNvPicPr>
          <p:nvPr/>
        </p:nvPicPr>
        <p:blipFill>
          <a:blip r:embed="rId2"/>
          <a:stretch>
            <a:fillRect/>
          </a:stretch>
        </p:blipFill>
        <p:spPr>
          <a:xfrm>
            <a:off x="11321715" y="0"/>
            <a:ext cx="870285" cy="606392"/>
          </a:xfrm>
          <a:prstGeom prst="rect">
            <a:avLst/>
          </a:prstGeom>
        </p:spPr>
      </p:pic>
    </p:spTree>
    <p:extLst>
      <p:ext uri="{BB962C8B-B14F-4D97-AF65-F5344CB8AC3E}">
        <p14:creationId xmlns:p14="http://schemas.microsoft.com/office/powerpoint/2010/main" val="39360412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737"/>
          <a:stretch/>
        </p:blipFill>
        <p:spPr>
          <a:xfrm>
            <a:off x="-1" y="0"/>
            <a:ext cx="12191999" cy="6858000"/>
          </a:xfrm>
          <a:prstGeom prst="rect">
            <a:avLst/>
          </a:prstGeom>
        </p:spPr>
      </p:pic>
      <p:sp>
        <p:nvSpPr>
          <p:cNvPr id="4" name="Content Placeholder 2">
            <a:extLst>
              <a:ext uri="{FF2B5EF4-FFF2-40B4-BE49-F238E27FC236}">
                <a16:creationId xmlns:a16="http://schemas.microsoft.com/office/drawing/2014/main" id="{111C4040-68A0-5D8C-4829-46C798B2C359}"/>
              </a:ext>
            </a:extLst>
          </p:cNvPr>
          <p:cNvSpPr txBox="1">
            <a:spLocks/>
          </p:cNvSpPr>
          <p:nvPr/>
        </p:nvSpPr>
        <p:spPr>
          <a:xfrm>
            <a:off x="0" y="0"/>
            <a:ext cx="12192000" cy="635267"/>
          </a:xfrm>
          <a:prstGeom prst="rect">
            <a:avLst/>
          </a:prstGeom>
        </p:spPr>
        <p:style>
          <a:lnRef idx="1">
            <a:schemeClr val="accent2"/>
          </a:lnRef>
          <a:fillRef idx="2">
            <a:schemeClr val="accent2"/>
          </a:fillRef>
          <a:effectRef idx="1">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9pPr>
          </a:lstStyle>
          <a:p>
            <a:pPr marL="0" indent="0" algn="ctr">
              <a:buFont typeface="Arial" panose="020B0604020202020204" pitchFamily="34" charset="0"/>
              <a:buNone/>
            </a:pPr>
            <a:r>
              <a:rPr lang="en-IN" sz="2800" b="1"/>
              <a:t>HEAVY SNOWFALL (BOMB CYCLONE) 2022</a:t>
            </a:r>
            <a:endParaRPr lang="en-IN" sz="2800" b="1" dirty="0"/>
          </a:p>
        </p:txBody>
      </p:sp>
      <p:pic>
        <p:nvPicPr>
          <p:cNvPr id="5" name="Picture 4">
            <a:extLst>
              <a:ext uri="{FF2B5EF4-FFF2-40B4-BE49-F238E27FC236}">
                <a16:creationId xmlns:a16="http://schemas.microsoft.com/office/drawing/2014/main" id="{FF522D49-EEE9-FC25-A362-12C232633A45}"/>
              </a:ext>
            </a:extLst>
          </p:cNvPr>
          <p:cNvPicPr>
            <a:picLocks noChangeAspect="1"/>
          </p:cNvPicPr>
          <p:nvPr/>
        </p:nvPicPr>
        <p:blipFill>
          <a:blip r:embed="rId3"/>
          <a:stretch>
            <a:fillRect/>
          </a:stretch>
        </p:blipFill>
        <p:spPr>
          <a:xfrm>
            <a:off x="11280808" y="0"/>
            <a:ext cx="911192" cy="634895"/>
          </a:xfrm>
          <a:prstGeom prst="rect">
            <a:avLst/>
          </a:prstGeom>
        </p:spPr>
      </p:pic>
    </p:spTree>
    <p:extLst>
      <p:ext uri="{BB962C8B-B14F-4D97-AF65-F5344CB8AC3E}">
        <p14:creationId xmlns:p14="http://schemas.microsoft.com/office/powerpoint/2010/main" val="1310892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204834" cy="1089024"/>
          </a:xfrm>
        </p:spPr>
        <p:style>
          <a:lnRef idx="1">
            <a:schemeClr val="accent4"/>
          </a:lnRef>
          <a:fillRef idx="2">
            <a:schemeClr val="accent4"/>
          </a:fillRef>
          <a:effectRef idx="1">
            <a:schemeClr val="accent4"/>
          </a:effectRef>
          <a:fontRef idx="minor">
            <a:schemeClr val="dk1"/>
          </a:fontRef>
        </p:style>
        <p:txBody>
          <a:bodyPr>
            <a:normAutofit/>
          </a:bodyPr>
          <a:lstStyle/>
          <a:p>
            <a:pPr algn="ctr">
              <a:lnSpc>
                <a:spcPct val="150000"/>
              </a:lnSpc>
            </a:pPr>
            <a:r>
              <a:rPr lang="en-IN" sz="3200" b="1" dirty="0"/>
              <a:t>      Cyclone / Tornedo</a:t>
            </a:r>
          </a:p>
        </p:txBody>
      </p:sp>
      <p:pic>
        <p:nvPicPr>
          <p:cNvPr id="4" name="Content Placeholder 3" descr="climate-change_1.jpg"/>
          <p:cNvPicPr>
            <a:picLocks noGrp="1" noChangeAspect="1"/>
          </p:cNvPicPr>
          <p:nvPr>
            <p:ph idx="4294967295"/>
          </p:nvPr>
        </p:nvPicPr>
        <p:blipFill>
          <a:blip r:embed="rId3"/>
          <a:stretch>
            <a:fillRect/>
          </a:stretch>
        </p:blipFill>
        <p:spPr>
          <a:xfrm>
            <a:off x="0" y="1089025"/>
            <a:ext cx="12191999" cy="5780088"/>
          </a:xfrm>
        </p:spPr>
      </p:pic>
      <p:pic>
        <p:nvPicPr>
          <p:cNvPr id="5" name="Picture 4"/>
          <p:cNvPicPr>
            <a:picLocks noChangeAspect="1"/>
          </p:cNvPicPr>
          <p:nvPr/>
        </p:nvPicPr>
        <p:blipFill>
          <a:blip r:embed="rId4"/>
          <a:stretch>
            <a:fillRect/>
          </a:stretch>
        </p:blipFill>
        <p:spPr>
          <a:xfrm>
            <a:off x="11521440" y="0"/>
            <a:ext cx="670560" cy="467229"/>
          </a:xfrm>
          <a:prstGeom prst="rect">
            <a:avLst/>
          </a:prstGeom>
        </p:spPr>
      </p:pic>
    </p:spTree>
    <p:extLst>
      <p:ext uri="{BB962C8B-B14F-4D97-AF65-F5344CB8AC3E}">
        <p14:creationId xmlns:p14="http://schemas.microsoft.com/office/powerpoint/2010/main" val="3999990984"/>
      </p:ext>
    </p:extLst>
  </p:cSld>
  <p:clrMapOvr>
    <a:masterClrMapping/>
  </p:clrMapOvr>
  <p:transition>
    <p:strips dir="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atrina1545zC-050828-1kg12"/>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12291" name="Rectangle 3"/>
          <p:cNvSpPr>
            <a:spLocks noChangeArrowheads="1"/>
          </p:cNvSpPr>
          <p:nvPr/>
        </p:nvSpPr>
        <p:spPr bwMode="auto">
          <a:xfrm>
            <a:off x="0" y="152078"/>
            <a:ext cx="12133810" cy="1080093"/>
          </a:xfrm>
          <a:prstGeom prst="rect">
            <a:avLst/>
          </a:prstGeom>
          <a:noFill/>
          <a:ln w="9525">
            <a:noFill/>
            <a:miter lim="800000"/>
            <a:headEnd/>
            <a:tailEnd/>
          </a:ln>
        </p:spPr>
        <p:txBody>
          <a:bodyPr wrap="square" lIns="107916" tIns="33327" rIns="99981" bIns="0" anchor="ctr">
            <a:spAutoFit/>
          </a:bodyPr>
          <a:lstStyle/>
          <a:p>
            <a:pPr algn="ctr"/>
            <a:r>
              <a:rPr lang="en-US" sz="3200" b="1" dirty="0">
                <a:solidFill>
                  <a:srgbClr val="FFFF66"/>
                </a:solidFill>
              </a:rPr>
              <a:t>Katrina cost as much as four years of war:</a:t>
            </a:r>
          </a:p>
          <a:p>
            <a:pPr algn="ctr"/>
            <a:r>
              <a:rPr lang="en-US" sz="3600" b="1" dirty="0">
                <a:solidFill>
                  <a:srgbClr val="FFFF66"/>
                </a:solidFill>
              </a:rPr>
              <a:t>$250 BILLION</a:t>
            </a:r>
            <a:endParaRPr lang="en-US" sz="3600" dirty="0"/>
          </a:p>
        </p:txBody>
      </p:sp>
      <p:pic>
        <p:nvPicPr>
          <p:cNvPr id="4" name="Picture 3"/>
          <p:cNvPicPr>
            <a:picLocks noChangeAspect="1"/>
          </p:cNvPicPr>
          <p:nvPr/>
        </p:nvPicPr>
        <p:blipFill>
          <a:blip r:embed="rId4"/>
          <a:stretch>
            <a:fillRect/>
          </a:stretch>
        </p:blipFill>
        <p:spPr>
          <a:xfrm>
            <a:off x="11405936" y="1"/>
            <a:ext cx="786063" cy="547708"/>
          </a:xfrm>
          <a:prstGeom prst="rect">
            <a:avLst/>
          </a:prstGeom>
        </p:spPr>
      </p:pic>
    </p:spTree>
    <p:extLst>
      <p:ext uri="{BB962C8B-B14F-4D97-AF65-F5344CB8AC3E}">
        <p14:creationId xmlns:p14="http://schemas.microsoft.com/office/powerpoint/2010/main" val="29595534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5"/>
          <p:cNvSpPr>
            <a:spLocks noGrp="1"/>
          </p:cNvSpPr>
          <p:nvPr>
            <p:ph type="title"/>
          </p:nvPr>
        </p:nvSpPr>
        <p:spPr>
          <a:xfrm>
            <a:off x="0" y="-1"/>
            <a:ext cx="12192000" cy="1453415"/>
          </a:xfrm>
        </p:spPr>
        <p:style>
          <a:lnRef idx="1">
            <a:schemeClr val="accent2"/>
          </a:lnRef>
          <a:fillRef idx="2">
            <a:schemeClr val="accent2"/>
          </a:fillRef>
          <a:effectRef idx="1">
            <a:schemeClr val="accent2"/>
          </a:effectRef>
          <a:fontRef idx="minor">
            <a:schemeClr val="dk1"/>
          </a:fontRef>
        </p:style>
        <p:txBody>
          <a:bodyPr>
            <a:normAutofit/>
          </a:bodyPr>
          <a:lstStyle/>
          <a:p>
            <a:pPr algn="ctr">
              <a:defRPr/>
            </a:pPr>
            <a:r>
              <a:rPr lang="en-GB" sz="3200" b="1" dirty="0">
                <a:ea typeface="ＭＳ Ｐゴシック" pitchFamily="-106" charset="-128"/>
              </a:rPr>
              <a:t>Climate change: </a:t>
            </a:r>
            <a:br>
              <a:rPr lang="en-GB" sz="3200" b="1" dirty="0">
                <a:ea typeface="ＭＳ Ｐゴシック" pitchFamily="-106" charset="-128"/>
              </a:rPr>
            </a:br>
            <a:r>
              <a:rPr lang="en-GB" sz="3200" b="1" dirty="0">
                <a:ea typeface="ＭＳ Ｐゴシック" pitchFamily="-106" charset="-128"/>
              </a:rPr>
              <a:t>gradual change + sudden events</a:t>
            </a:r>
          </a:p>
        </p:txBody>
      </p:sp>
      <p:sp>
        <p:nvSpPr>
          <p:cNvPr id="26627" name="Content Placeholder 2"/>
          <p:cNvSpPr txBox="1">
            <a:spLocks/>
          </p:cNvSpPr>
          <p:nvPr/>
        </p:nvSpPr>
        <p:spPr bwMode="auto">
          <a:xfrm>
            <a:off x="1777173" y="2366941"/>
            <a:ext cx="7722961" cy="3316778"/>
          </a:xfrm>
          <a:prstGeom prst="rect">
            <a:avLst/>
          </a:prstGeom>
          <a:noFill/>
          <a:ln w="9525">
            <a:noFill/>
            <a:miter lim="800000"/>
            <a:headEnd/>
            <a:tailEnd/>
          </a:ln>
        </p:spPr>
        <p:txBody>
          <a:bodyPr/>
          <a:lstStyle/>
          <a:p>
            <a:pPr marL="342900" indent="-342900">
              <a:spcBef>
                <a:spcPct val="20000"/>
              </a:spcBef>
              <a:buFontTx/>
              <a:buChar char="•"/>
            </a:pPr>
            <a:r>
              <a:rPr lang="en-GB" sz="2400" dirty="0"/>
              <a:t>Flooding, windstorms</a:t>
            </a:r>
          </a:p>
          <a:p>
            <a:pPr marL="342900" indent="-342900">
              <a:spcBef>
                <a:spcPct val="20000"/>
              </a:spcBef>
              <a:buFontTx/>
              <a:buChar char="•"/>
            </a:pPr>
            <a:r>
              <a:rPr lang="en-GB" sz="2400" dirty="0"/>
              <a:t>Vector-borne diseases </a:t>
            </a:r>
          </a:p>
          <a:p>
            <a:pPr marL="342900" indent="-342900">
              <a:spcBef>
                <a:spcPct val="20000"/>
              </a:spcBef>
              <a:buFontTx/>
              <a:buChar char="•"/>
            </a:pPr>
            <a:r>
              <a:rPr lang="en-GB" sz="2400" dirty="0"/>
              <a:t>Foodborne disease</a:t>
            </a:r>
          </a:p>
          <a:p>
            <a:pPr marL="342900" indent="-342900">
              <a:spcBef>
                <a:spcPct val="20000"/>
              </a:spcBef>
              <a:buFontTx/>
              <a:buChar char="•"/>
            </a:pPr>
            <a:r>
              <a:rPr lang="en-GB" sz="2400" dirty="0"/>
              <a:t>Waterborne disease</a:t>
            </a:r>
          </a:p>
          <a:p>
            <a:pPr marL="342900" indent="-342900">
              <a:spcBef>
                <a:spcPct val="20000"/>
              </a:spcBef>
              <a:buFontTx/>
              <a:buChar char="•"/>
            </a:pPr>
            <a:r>
              <a:rPr lang="en-GB" sz="2400" dirty="0"/>
              <a:t>Direct effects of rising temperatures</a:t>
            </a:r>
          </a:p>
          <a:p>
            <a:pPr marL="342900" indent="-342900">
              <a:spcBef>
                <a:spcPct val="20000"/>
              </a:spcBef>
              <a:buFontTx/>
              <a:buChar char="•"/>
            </a:pPr>
            <a:r>
              <a:rPr lang="en-GB" sz="2400" dirty="0"/>
              <a:t>Changes in air pollution</a:t>
            </a:r>
          </a:p>
          <a:p>
            <a:pPr>
              <a:spcBef>
                <a:spcPct val="20000"/>
              </a:spcBef>
            </a:pPr>
            <a:endParaRPr lang="en-GB" sz="2400" dirty="0"/>
          </a:p>
        </p:txBody>
      </p:sp>
      <p:pic>
        <p:nvPicPr>
          <p:cNvPr id="4" name="Picture 3"/>
          <p:cNvPicPr>
            <a:picLocks noChangeAspect="1"/>
          </p:cNvPicPr>
          <p:nvPr/>
        </p:nvPicPr>
        <p:blipFill>
          <a:blip r:embed="rId3"/>
          <a:stretch>
            <a:fillRect/>
          </a:stretch>
        </p:blipFill>
        <p:spPr>
          <a:xfrm>
            <a:off x="11251932" y="0"/>
            <a:ext cx="940067" cy="536748"/>
          </a:xfrm>
          <a:prstGeom prst="rect">
            <a:avLst/>
          </a:prstGeom>
        </p:spPr>
      </p:pic>
    </p:spTree>
    <p:extLst>
      <p:ext uri="{BB962C8B-B14F-4D97-AF65-F5344CB8AC3E}">
        <p14:creationId xmlns:p14="http://schemas.microsoft.com/office/powerpoint/2010/main" val="1391380787"/>
      </p:ext>
    </p:extLst>
  </p:cSld>
  <p:clrMapOvr>
    <a:masterClrMapping/>
  </p:clrMapOvr>
  <p:transition>
    <p:strips dir="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9625"/>
            <a:ext cx="12192000" cy="1486332"/>
          </a:xfrm>
        </p:spPr>
        <p:style>
          <a:lnRef idx="1">
            <a:schemeClr val="accent2"/>
          </a:lnRef>
          <a:fillRef idx="2">
            <a:schemeClr val="accent2"/>
          </a:fillRef>
          <a:effectRef idx="1">
            <a:schemeClr val="accent2"/>
          </a:effectRef>
          <a:fontRef idx="minor">
            <a:schemeClr val="dk1"/>
          </a:fontRef>
        </p:style>
        <p:txBody>
          <a:bodyPr>
            <a:normAutofit/>
          </a:bodyPr>
          <a:lstStyle/>
          <a:p>
            <a:pPr algn="ctr" eaLnBrk="1" hangingPunct="1">
              <a:defRPr/>
            </a:pPr>
            <a:r>
              <a:rPr lang="en-US" sz="3200" b="1" dirty="0"/>
              <a:t>Land and climate related hazards</a:t>
            </a:r>
          </a:p>
        </p:txBody>
      </p:sp>
      <p:pic>
        <p:nvPicPr>
          <p:cNvPr id="4" name="Picture 3"/>
          <p:cNvPicPr>
            <a:picLocks noChangeAspect="1"/>
          </p:cNvPicPr>
          <p:nvPr/>
        </p:nvPicPr>
        <p:blipFill>
          <a:blip r:embed="rId3"/>
          <a:stretch>
            <a:fillRect/>
          </a:stretch>
        </p:blipFill>
        <p:spPr>
          <a:xfrm>
            <a:off x="11500044" y="1"/>
            <a:ext cx="691955" cy="482137"/>
          </a:xfrm>
          <a:prstGeom prst="rect">
            <a:avLst/>
          </a:prstGeom>
        </p:spPr>
      </p:pic>
      <p:pic>
        <p:nvPicPr>
          <p:cNvPr id="50178" name="Picture 2" descr="Premium Vector | City floods and cars with garbage floating in the water.">
            <a:extLst>
              <a:ext uri="{FF2B5EF4-FFF2-40B4-BE49-F238E27FC236}">
                <a16:creationId xmlns:a16="http://schemas.microsoft.com/office/drawing/2014/main" id="{49978AD8-16E4-E28B-31E0-E039EAAEC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22513"/>
            <a:ext cx="12191999" cy="56354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3C01D513-5E18-61FA-97F7-2C626ED857AF}"/>
              </a:ext>
            </a:extLst>
          </p:cNvPr>
          <p:cNvSpPr txBox="1">
            <a:spLocks noChangeArrowheads="1"/>
          </p:cNvSpPr>
          <p:nvPr/>
        </p:nvSpPr>
        <p:spPr>
          <a:xfrm>
            <a:off x="1" y="5833640"/>
            <a:ext cx="12191999" cy="1043610"/>
          </a:xfrm>
          <a:prstGeom prst="rect">
            <a:avLst/>
          </a:prstGeom>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n-US" sz="3000" b="1" dirty="0">
                <a:solidFill>
                  <a:srgbClr val="FF0000"/>
                </a:solidFill>
              </a:rPr>
              <a:t>Common in both lowland coastal and inland areas, especially in Tropics and monsoon areas</a:t>
            </a:r>
            <a:endParaRPr lang="en-US" sz="2800" dirty="0">
              <a:solidFill>
                <a:schemeClr val="bg1"/>
              </a:solidFill>
            </a:endParaRPr>
          </a:p>
          <a:p>
            <a:endParaRPr lang="en-US" sz="2800" dirty="0">
              <a:solidFill>
                <a:schemeClr val="bg1"/>
              </a:solidFill>
            </a:endParaRPr>
          </a:p>
        </p:txBody>
      </p:sp>
    </p:spTree>
    <p:extLst>
      <p:ext uri="{BB962C8B-B14F-4D97-AF65-F5344CB8AC3E}">
        <p14:creationId xmlns:p14="http://schemas.microsoft.com/office/powerpoint/2010/main" val="3816844598"/>
      </p:ext>
    </p:extLst>
  </p:cSld>
  <p:clrMapOvr>
    <a:masterClrMapping/>
  </p:clrMapOvr>
  <p:transition>
    <p:strips dir="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309037"/>
            <a:ext cx="12191999" cy="5548964"/>
          </a:xfrm>
          <a:prstGeom prst="rect">
            <a:avLst/>
          </a:prstGeom>
        </p:spPr>
      </p:pic>
      <p:pic>
        <p:nvPicPr>
          <p:cNvPr id="5" name="Picture 4"/>
          <p:cNvPicPr>
            <a:picLocks noChangeAspect="1"/>
          </p:cNvPicPr>
          <p:nvPr/>
        </p:nvPicPr>
        <p:blipFill>
          <a:blip r:embed="rId3"/>
          <a:stretch>
            <a:fillRect/>
          </a:stretch>
        </p:blipFill>
        <p:spPr>
          <a:xfrm>
            <a:off x="10474036" y="0"/>
            <a:ext cx="1717964" cy="1197033"/>
          </a:xfrm>
          <a:prstGeom prst="rect">
            <a:avLst/>
          </a:prstGeom>
        </p:spPr>
      </p:pic>
      <p:sp>
        <p:nvSpPr>
          <p:cNvPr id="7" name="Rectangle 2">
            <a:extLst>
              <a:ext uri="{FF2B5EF4-FFF2-40B4-BE49-F238E27FC236}">
                <a16:creationId xmlns:a16="http://schemas.microsoft.com/office/drawing/2014/main" id="{E068B8D3-E456-4912-5237-7D5967D9F865}"/>
              </a:ext>
            </a:extLst>
          </p:cNvPr>
          <p:cNvSpPr txBox="1">
            <a:spLocks noChangeArrowheads="1"/>
          </p:cNvSpPr>
          <p:nvPr/>
        </p:nvSpPr>
        <p:spPr>
          <a:xfrm>
            <a:off x="-1" y="0"/>
            <a:ext cx="12192000" cy="1486332"/>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r>
              <a:rPr lang="en-IN" sz="3200" b="1" dirty="0"/>
              <a:t>Flood in California, </a:t>
            </a:r>
            <a:r>
              <a:rPr lang="en-IN" sz="3200" b="1" dirty="0" err="1" smtClean="0"/>
              <a:t>usa</a:t>
            </a:r>
            <a:r>
              <a:rPr lang="en-IN" sz="3200" b="1" dirty="0" smtClean="0"/>
              <a:t> 2022</a:t>
            </a:r>
            <a:endParaRPr lang="en-US" sz="3200" b="1" dirty="0"/>
          </a:p>
        </p:txBody>
      </p:sp>
      <p:pic>
        <p:nvPicPr>
          <p:cNvPr id="8" name="Picture 7">
            <a:extLst>
              <a:ext uri="{FF2B5EF4-FFF2-40B4-BE49-F238E27FC236}">
                <a16:creationId xmlns:a16="http://schemas.microsoft.com/office/drawing/2014/main" id="{DFA41C0F-FCBB-B5F0-C5E5-7766A4766E1E}"/>
              </a:ext>
            </a:extLst>
          </p:cNvPr>
          <p:cNvPicPr>
            <a:picLocks noChangeAspect="1"/>
          </p:cNvPicPr>
          <p:nvPr/>
        </p:nvPicPr>
        <p:blipFill>
          <a:blip r:embed="rId3"/>
          <a:stretch>
            <a:fillRect/>
          </a:stretch>
        </p:blipFill>
        <p:spPr>
          <a:xfrm>
            <a:off x="11290433" y="0"/>
            <a:ext cx="901566" cy="628188"/>
          </a:xfrm>
          <a:prstGeom prst="rect">
            <a:avLst/>
          </a:prstGeom>
        </p:spPr>
      </p:pic>
    </p:spTree>
    <p:extLst>
      <p:ext uri="{BB962C8B-B14F-4D97-AF65-F5344CB8AC3E}">
        <p14:creationId xmlns:p14="http://schemas.microsoft.com/office/powerpoint/2010/main" val="4148901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07-07-30__front011.jpg"/>
          <p:cNvPicPr>
            <a:picLocks noGrp="1" noChangeAspect="1"/>
          </p:cNvPicPr>
          <p:nvPr>
            <p:ph idx="1"/>
          </p:nvPr>
        </p:nvPicPr>
        <p:blipFill>
          <a:blip r:embed="rId3"/>
          <a:stretch>
            <a:fillRect/>
          </a:stretch>
        </p:blipFill>
        <p:spPr>
          <a:xfrm>
            <a:off x="0" y="0"/>
            <a:ext cx="12192000" cy="6858000"/>
          </a:xfrm>
        </p:spPr>
      </p:pic>
      <p:pic>
        <p:nvPicPr>
          <p:cNvPr id="5" name="Picture 4"/>
          <p:cNvPicPr>
            <a:picLocks noChangeAspect="1"/>
          </p:cNvPicPr>
          <p:nvPr/>
        </p:nvPicPr>
        <p:blipFill>
          <a:blip r:embed="rId4"/>
          <a:stretch>
            <a:fillRect/>
          </a:stretch>
        </p:blipFill>
        <p:spPr>
          <a:xfrm>
            <a:off x="11559941" y="0"/>
            <a:ext cx="632059" cy="440402"/>
          </a:xfrm>
          <a:prstGeom prst="rect">
            <a:avLst/>
          </a:prstGeom>
        </p:spPr>
      </p:pic>
    </p:spTree>
    <p:extLst>
      <p:ext uri="{BB962C8B-B14F-4D97-AF65-F5344CB8AC3E}">
        <p14:creationId xmlns:p14="http://schemas.microsoft.com/office/powerpoint/2010/main" val="3340192672"/>
      </p:ext>
    </p:extLst>
  </p:cSld>
  <p:clrMapOvr>
    <a:masterClrMapping/>
  </p:clrMapOvr>
  <p:transition>
    <p:strips dir="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74036" y="0"/>
            <a:ext cx="1717964" cy="1197033"/>
          </a:xfrm>
          <a:prstGeom prst="rect">
            <a:avLst/>
          </a:prstGeom>
        </p:spPr>
      </p:pic>
      <p:sp>
        <p:nvSpPr>
          <p:cNvPr id="5" name="Rectangle 2">
            <a:extLst>
              <a:ext uri="{FF2B5EF4-FFF2-40B4-BE49-F238E27FC236}">
                <a16:creationId xmlns:a16="http://schemas.microsoft.com/office/drawing/2014/main" id="{50E73E4B-F004-0DD1-A9DD-77D4B7302121}"/>
              </a:ext>
            </a:extLst>
          </p:cNvPr>
          <p:cNvSpPr>
            <a:spLocks noGrp="1" noChangeArrowheads="1"/>
          </p:cNvSpPr>
          <p:nvPr>
            <p:ph type="title"/>
          </p:nvPr>
        </p:nvSpPr>
        <p:spPr>
          <a:xfrm>
            <a:off x="0" y="-9625"/>
            <a:ext cx="12192000" cy="1486332"/>
          </a:xfrm>
        </p:spPr>
        <p:style>
          <a:lnRef idx="1">
            <a:schemeClr val="accent2"/>
          </a:lnRef>
          <a:fillRef idx="2">
            <a:schemeClr val="accent2"/>
          </a:fillRef>
          <a:effectRef idx="1">
            <a:schemeClr val="accent2"/>
          </a:effectRef>
          <a:fontRef idx="minor">
            <a:schemeClr val="dk1"/>
          </a:fontRef>
        </p:style>
        <p:txBody>
          <a:bodyPr>
            <a:normAutofit/>
          </a:bodyPr>
          <a:lstStyle/>
          <a:p>
            <a:pPr algn="ctr" eaLnBrk="1" hangingPunct="1">
              <a:defRPr/>
            </a:pPr>
            <a:r>
              <a:rPr lang="en-US" sz="3200" b="1" dirty="0"/>
              <a:t>Land and climate related hazards</a:t>
            </a:r>
          </a:p>
        </p:txBody>
      </p:sp>
      <p:pic>
        <p:nvPicPr>
          <p:cNvPr id="20482" name="Picture 2" descr="In a Warming World, Hurricanes Weaken More Slowly After They Hit Land -  Inside Climate News">
            <a:extLst>
              <a:ext uri="{FF2B5EF4-FFF2-40B4-BE49-F238E27FC236}">
                <a16:creationId xmlns:a16="http://schemas.microsoft.com/office/drawing/2014/main" id="{EF8630CE-CC37-B96F-9A14-5280B7F9FD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486332"/>
            <a:ext cx="12191999" cy="53724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F401DFF-BBB1-0514-2E76-91562B5FACE7}"/>
              </a:ext>
            </a:extLst>
          </p:cNvPr>
          <p:cNvSpPr txBox="1"/>
          <p:nvPr/>
        </p:nvSpPr>
        <p:spPr>
          <a:xfrm>
            <a:off x="-1" y="3224947"/>
            <a:ext cx="3580599" cy="120032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eaLnBrk="1" hangingPunct="1"/>
            <a:r>
              <a:rPr lang="en-US" sz="3600" b="1" dirty="0"/>
              <a:t>STORMS AND </a:t>
            </a:r>
          </a:p>
          <a:p>
            <a:pPr eaLnBrk="1" hangingPunct="1"/>
            <a:r>
              <a:rPr lang="en-US" sz="3600" b="1" dirty="0"/>
              <a:t>HURRICANES</a:t>
            </a:r>
          </a:p>
        </p:txBody>
      </p:sp>
    </p:spTree>
    <p:extLst>
      <p:ext uri="{BB962C8B-B14F-4D97-AF65-F5344CB8AC3E}">
        <p14:creationId xmlns:p14="http://schemas.microsoft.com/office/powerpoint/2010/main" val="3104814050"/>
      </p:ext>
    </p:extLst>
  </p:cSld>
  <p:clrMapOvr>
    <a:masterClrMapping/>
  </p:clrMapOvr>
  <p:transition>
    <p:strips dir="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204455" cy="1815433"/>
          </a:xfrm>
        </p:spPr>
        <p:style>
          <a:lnRef idx="1">
            <a:schemeClr val="accent6"/>
          </a:lnRef>
          <a:fillRef idx="2">
            <a:schemeClr val="accent6"/>
          </a:fillRef>
          <a:effectRef idx="1">
            <a:schemeClr val="accent6"/>
          </a:effectRef>
          <a:fontRef idx="minor">
            <a:schemeClr val="dk1"/>
          </a:fontRef>
        </p:style>
        <p:txBody>
          <a:bodyPr>
            <a:normAutofit/>
          </a:bodyPr>
          <a:lstStyle/>
          <a:p>
            <a:pPr algn="ctr"/>
            <a:r>
              <a:rPr lang="en-IN" sz="3200" b="1" dirty="0"/>
              <a:t>Drought </a:t>
            </a:r>
            <a:br>
              <a:rPr lang="en-IN" sz="3200" b="1" dirty="0"/>
            </a:br>
            <a:r>
              <a:rPr lang="en-IN" sz="3200" b="1" dirty="0"/>
              <a:t>South America</a:t>
            </a:r>
          </a:p>
        </p:txBody>
      </p:sp>
      <p:pic>
        <p:nvPicPr>
          <p:cNvPr id="4" name="Content Placeholder 3"/>
          <p:cNvPicPr>
            <a:picLocks noGrp="1" noChangeAspect="1"/>
          </p:cNvPicPr>
          <p:nvPr>
            <p:ph idx="1"/>
          </p:nvPr>
        </p:nvPicPr>
        <p:blipFill>
          <a:blip r:embed="rId2"/>
          <a:stretch>
            <a:fillRect/>
          </a:stretch>
        </p:blipFill>
        <p:spPr>
          <a:xfrm>
            <a:off x="-1" y="1831402"/>
            <a:ext cx="6234287" cy="2432370"/>
          </a:xfrm>
          <a:prstGeom prst="rect">
            <a:avLst/>
          </a:prstGeom>
        </p:spPr>
      </p:pic>
      <p:pic>
        <p:nvPicPr>
          <p:cNvPr id="3" name="Picture 2"/>
          <p:cNvPicPr>
            <a:picLocks noChangeAspect="1"/>
          </p:cNvPicPr>
          <p:nvPr/>
        </p:nvPicPr>
        <p:blipFill>
          <a:blip r:embed="rId3"/>
          <a:stretch>
            <a:fillRect/>
          </a:stretch>
        </p:blipFill>
        <p:spPr>
          <a:xfrm>
            <a:off x="6234286" y="3861579"/>
            <a:ext cx="5970168" cy="3050770"/>
          </a:xfrm>
          <a:prstGeom prst="rect">
            <a:avLst/>
          </a:prstGeom>
        </p:spPr>
      </p:pic>
      <p:pic>
        <p:nvPicPr>
          <p:cNvPr id="5" name="Picture 4"/>
          <p:cNvPicPr>
            <a:picLocks noChangeAspect="1"/>
          </p:cNvPicPr>
          <p:nvPr/>
        </p:nvPicPr>
        <p:blipFill>
          <a:blip r:embed="rId4"/>
          <a:stretch>
            <a:fillRect/>
          </a:stretch>
        </p:blipFill>
        <p:spPr>
          <a:xfrm>
            <a:off x="6221834" y="1815433"/>
            <a:ext cx="5970168" cy="2432370"/>
          </a:xfrm>
          <a:prstGeom prst="rect">
            <a:avLst/>
          </a:prstGeom>
        </p:spPr>
      </p:pic>
      <p:pic>
        <p:nvPicPr>
          <p:cNvPr id="6" name="Picture 5"/>
          <p:cNvPicPr>
            <a:picLocks noChangeAspect="1"/>
          </p:cNvPicPr>
          <p:nvPr/>
        </p:nvPicPr>
        <p:blipFill>
          <a:blip r:embed="rId5"/>
          <a:stretch>
            <a:fillRect/>
          </a:stretch>
        </p:blipFill>
        <p:spPr>
          <a:xfrm>
            <a:off x="-1" y="4263772"/>
            <a:ext cx="6234287" cy="2632608"/>
          </a:xfrm>
          <a:prstGeom prst="rect">
            <a:avLst/>
          </a:prstGeom>
        </p:spPr>
      </p:pic>
      <p:pic>
        <p:nvPicPr>
          <p:cNvPr id="8" name="Picture 7">
            <a:extLst>
              <a:ext uri="{FF2B5EF4-FFF2-40B4-BE49-F238E27FC236}">
                <a16:creationId xmlns:a16="http://schemas.microsoft.com/office/drawing/2014/main" id="{73E044D7-71AF-ACCE-2D83-67B84CF5D56A}"/>
              </a:ext>
            </a:extLst>
          </p:cNvPr>
          <p:cNvPicPr>
            <a:picLocks noChangeAspect="1"/>
          </p:cNvPicPr>
          <p:nvPr/>
        </p:nvPicPr>
        <p:blipFill>
          <a:blip r:embed="rId6"/>
          <a:stretch>
            <a:fillRect/>
          </a:stretch>
        </p:blipFill>
        <p:spPr>
          <a:xfrm>
            <a:off x="11028811" y="0"/>
            <a:ext cx="1163188" cy="664143"/>
          </a:xfrm>
          <a:prstGeom prst="rect">
            <a:avLst/>
          </a:prstGeom>
        </p:spPr>
      </p:pic>
    </p:spTree>
    <p:extLst>
      <p:ext uri="{BB962C8B-B14F-4D97-AF65-F5344CB8AC3E}">
        <p14:creationId xmlns:p14="http://schemas.microsoft.com/office/powerpoint/2010/main" val="11938962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201086_770747.jpg"/>
          <p:cNvPicPr>
            <a:picLocks noGrp="1" noChangeAspect="1"/>
          </p:cNvPicPr>
          <p:nvPr>
            <p:ph idx="1"/>
          </p:nvPr>
        </p:nvPicPr>
        <p:blipFill>
          <a:blip r:embed="rId3"/>
          <a:stretch>
            <a:fillRect/>
          </a:stretch>
        </p:blipFill>
        <p:spPr>
          <a:xfrm>
            <a:off x="0" y="0"/>
            <a:ext cx="12192000" cy="6858000"/>
          </a:xfrm>
        </p:spPr>
      </p:pic>
      <p:pic>
        <p:nvPicPr>
          <p:cNvPr id="5" name="Picture 4"/>
          <p:cNvPicPr>
            <a:picLocks noChangeAspect="1"/>
          </p:cNvPicPr>
          <p:nvPr/>
        </p:nvPicPr>
        <p:blipFill>
          <a:blip r:embed="rId4"/>
          <a:stretch>
            <a:fillRect/>
          </a:stretch>
        </p:blipFill>
        <p:spPr>
          <a:xfrm>
            <a:off x="11003992" y="0"/>
            <a:ext cx="1188008" cy="827773"/>
          </a:xfrm>
          <a:prstGeom prst="rect">
            <a:avLst/>
          </a:prstGeom>
        </p:spPr>
      </p:pic>
    </p:spTree>
    <p:extLst>
      <p:ext uri="{BB962C8B-B14F-4D97-AF65-F5344CB8AC3E}">
        <p14:creationId xmlns:p14="http://schemas.microsoft.com/office/powerpoint/2010/main" val="2533723333"/>
      </p:ext>
    </p:extLst>
  </p:cSld>
  <p:clrMapOvr>
    <a:masterClrMapping/>
  </p:clrMapOvr>
  <p:transition>
    <p:strips dir="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_mg_5119-01.jpg"/>
          <p:cNvPicPr>
            <a:picLocks noGrp="1" noChangeAspect="1"/>
          </p:cNvPicPr>
          <p:nvPr>
            <p:ph idx="1"/>
          </p:nvPr>
        </p:nvPicPr>
        <p:blipFill>
          <a:blip r:embed="rId3"/>
          <a:stretch>
            <a:fillRect/>
          </a:stretch>
        </p:blipFill>
        <p:spPr>
          <a:xfrm>
            <a:off x="0" y="0"/>
            <a:ext cx="12192000" cy="6858000"/>
          </a:xfrm>
        </p:spPr>
      </p:pic>
      <p:pic>
        <p:nvPicPr>
          <p:cNvPr id="5" name="Picture 4"/>
          <p:cNvPicPr>
            <a:picLocks noChangeAspect="1"/>
          </p:cNvPicPr>
          <p:nvPr/>
        </p:nvPicPr>
        <p:blipFill>
          <a:blip r:embed="rId4"/>
          <a:stretch>
            <a:fillRect/>
          </a:stretch>
        </p:blipFill>
        <p:spPr>
          <a:xfrm>
            <a:off x="11155946" y="-28876"/>
            <a:ext cx="1036053" cy="721895"/>
          </a:xfrm>
          <a:prstGeom prst="rect">
            <a:avLst/>
          </a:prstGeom>
        </p:spPr>
      </p:pic>
    </p:spTree>
    <p:extLst>
      <p:ext uri="{BB962C8B-B14F-4D97-AF65-F5344CB8AC3E}">
        <p14:creationId xmlns:p14="http://schemas.microsoft.com/office/powerpoint/2010/main" val="853778927"/>
      </p:ext>
    </p:extLst>
  </p:cSld>
  <p:clrMapOvr>
    <a:masterClrMapping/>
  </p:clrMapOvr>
  <p:transition>
    <p:strips dir="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74036" y="0"/>
            <a:ext cx="1717964" cy="1197033"/>
          </a:xfrm>
          <a:prstGeom prst="rect">
            <a:avLst/>
          </a:prstGeom>
        </p:spPr>
      </p:pic>
      <p:pic>
        <p:nvPicPr>
          <p:cNvPr id="22530" name="Picture 2" descr="Landslide - Wikipedia">
            <a:extLst>
              <a:ext uri="{FF2B5EF4-FFF2-40B4-BE49-F238E27FC236}">
                <a16:creationId xmlns:a16="http://schemas.microsoft.com/office/drawing/2014/main" id="{1F6E149E-677F-F45F-3184-281AF823E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476707"/>
            <a:ext cx="12191999" cy="54871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32FDDD-2562-DD61-9C6A-B2270A0AE7DC}"/>
              </a:ext>
            </a:extLst>
          </p:cNvPr>
          <p:cNvSpPr txBox="1"/>
          <p:nvPr/>
        </p:nvSpPr>
        <p:spPr>
          <a:xfrm>
            <a:off x="0" y="3429000"/>
            <a:ext cx="6670308" cy="70788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eaLnBrk="1" hangingPunct="1">
              <a:buNone/>
            </a:pPr>
            <a:r>
              <a:rPr lang="en-US" sz="4000" b="1" dirty="0"/>
              <a:t>SOIL EROSION/ LANDSLIDE</a:t>
            </a:r>
          </a:p>
        </p:txBody>
      </p:sp>
      <p:sp>
        <p:nvSpPr>
          <p:cNvPr id="10" name="Rectangle 2">
            <a:extLst>
              <a:ext uri="{FF2B5EF4-FFF2-40B4-BE49-F238E27FC236}">
                <a16:creationId xmlns:a16="http://schemas.microsoft.com/office/drawing/2014/main" id="{4575C6FA-F720-D833-0434-74C793071F20}"/>
              </a:ext>
            </a:extLst>
          </p:cNvPr>
          <p:cNvSpPr>
            <a:spLocks noGrp="1" noChangeArrowheads="1"/>
          </p:cNvSpPr>
          <p:nvPr>
            <p:ph type="title"/>
          </p:nvPr>
        </p:nvSpPr>
        <p:spPr>
          <a:xfrm>
            <a:off x="0" y="-9625"/>
            <a:ext cx="12192000" cy="1486332"/>
          </a:xfrm>
        </p:spPr>
        <p:style>
          <a:lnRef idx="1">
            <a:schemeClr val="accent2"/>
          </a:lnRef>
          <a:fillRef idx="2">
            <a:schemeClr val="accent2"/>
          </a:fillRef>
          <a:effectRef idx="1">
            <a:schemeClr val="accent2"/>
          </a:effectRef>
          <a:fontRef idx="minor">
            <a:schemeClr val="dk1"/>
          </a:fontRef>
        </p:style>
        <p:txBody>
          <a:bodyPr>
            <a:normAutofit/>
          </a:bodyPr>
          <a:lstStyle/>
          <a:p>
            <a:pPr algn="ctr" eaLnBrk="1" hangingPunct="1">
              <a:defRPr/>
            </a:pPr>
            <a:r>
              <a:rPr lang="en-US" sz="3200" b="1" dirty="0"/>
              <a:t>Land and climate related hazards</a:t>
            </a:r>
          </a:p>
        </p:txBody>
      </p:sp>
      <p:pic>
        <p:nvPicPr>
          <p:cNvPr id="11" name="Picture 10">
            <a:extLst>
              <a:ext uri="{FF2B5EF4-FFF2-40B4-BE49-F238E27FC236}">
                <a16:creationId xmlns:a16="http://schemas.microsoft.com/office/drawing/2014/main" id="{BEE3A034-52F0-FCDA-0C83-F657F4CCEDCD}"/>
              </a:ext>
            </a:extLst>
          </p:cNvPr>
          <p:cNvPicPr>
            <a:picLocks noChangeAspect="1"/>
          </p:cNvPicPr>
          <p:nvPr/>
        </p:nvPicPr>
        <p:blipFill>
          <a:blip r:embed="rId3"/>
          <a:stretch>
            <a:fillRect/>
          </a:stretch>
        </p:blipFill>
        <p:spPr>
          <a:xfrm>
            <a:off x="11502188" y="0"/>
            <a:ext cx="689811" cy="480643"/>
          </a:xfrm>
          <a:prstGeom prst="rect">
            <a:avLst/>
          </a:prstGeom>
        </p:spPr>
      </p:pic>
    </p:spTree>
    <p:extLst>
      <p:ext uri="{BB962C8B-B14F-4D97-AF65-F5344CB8AC3E}">
        <p14:creationId xmlns:p14="http://schemas.microsoft.com/office/powerpoint/2010/main" val="755003099"/>
      </p:ext>
    </p:extLst>
  </p:cSld>
  <p:clrMapOvr>
    <a:masterClrMapping/>
  </p:clrMapOvr>
  <p:transition>
    <p:strips dir="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716684"/>
          </a:xfrm>
          <a:prstGeom prst="rect">
            <a:avLst/>
          </a:prstGeom>
        </p:spPr>
      </p:pic>
      <p:pic>
        <p:nvPicPr>
          <p:cNvPr id="5" name="Picture 4"/>
          <p:cNvPicPr>
            <a:picLocks noChangeAspect="1"/>
          </p:cNvPicPr>
          <p:nvPr/>
        </p:nvPicPr>
        <p:blipFill>
          <a:blip r:embed="rId3"/>
          <a:stretch>
            <a:fillRect/>
          </a:stretch>
        </p:blipFill>
        <p:spPr>
          <a:xfrm>
            <a:off x="11570368" y="1"/>
            <a:ext cx="621631" cy="433136"/>
          </a:xfrm>
          <a:prstGeom prst="rect">
            <a:avLst/>
          </a:prstGeom>
        </p:spPr>
      </p:pic>
    </p:spTree>
    <p:extLst>
      <p:ext uri="{BB962C8B-B14F-4D97-AF65-F5344CB8AC3E}">
        <p14:creationId xmlns:p14="http://schemas.microsoft.com/office/powerpoint/2010/main" val="17804352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ndslide-boy-tanvir.jpg"/>
          <p:cNvPicPr>
            <a:picLocks noGrp="1" noChangeAspect="1"/>
          </p:cNvPicPr>
          <p:nvPr>
            <p:ph idx="1"/>
          </p:nvPr>
        </p:nvPicPr>
        <p:blipFill>
          <a:blip r:embed="rId3"/>
          <a:stretch>
            <a:fillRect/>
          </a:stretch>
        </p:blipFill>
        <p:spPr>
          <a:xfrm>
            <a:off x="0" y="0"/>
            <a:ext cx="12192000" cy="6916190"/>
          </a:xfrm>
        </p:spPr>
      </p:pic>
      <p:pic>
        <p:nvPicPr>
          <p:cNvPr id="5" name="Picture 4"/>
          <p:cNvPicPr>
            <a:picLocks noChangeAspect="1"/>
          </p:cNvPicPr>
          <p:nvPr/>
        </p:nvPicPr>
        <p:blipFill>
          <a:blip r:embed="rId4"/>
          <a:stretch>
            <a:fillRect/>
          </a:stretch>
        </p:blipFill>
        <p:spPr>
          <a:xfrm>
            <a:off x="11446044" y="1"/>
            <a:ext cx="745956" cy="519763"/>
          </a:xfrm>
          <a:prstGeom prst="rect">
            <a:avLst/>
          </a:prstGeom>
        </p:spPr>
      </p:pic>
    </p:spTree>
    <p:extLst>
      <p:ext uri="{BB962C8B-B14F-4D97-AF65-F5344CB8AC3E}">
        <p14:creationId xmlns:p14="http://schemas.microsoft.com/office/powerpoint/2010/main" val="2335437384"/>
      </p:ext>
    </p:extLst>
  </p:cSld>
  <p:clrMapOvr>
    <a:masterClrMapping/>
  </p:clrMapOvr>
  <p:transition>
    <p:strips dir="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What Causes Air Pollution? | NASA Climate Kids">
            <a:extLst>
              <a:ext uri="{FF2B5EF4-FFF2-40B4-BE49-F238E27FC236}">
                <a16:creationId xmlns:a16="http://schemas.microsoft.com/office/drawing/2014/main" id="{2209DC48-51BB-1CD0-8E00-096E73B52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6707"/>
            <a:ext cx="12192000" cy="538129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3CAC3C32-4F41-FE40-7FA7-337149F487FB}"/>
              </a:ext>
            </a:extLst>
          </p:cNvPr>
          <p:cNvSpPr>
            <a:spLocks noGrp="1"/>
          </p:cNvSpPr>
          <p:nvPr>
            <p:ph type="title"/>
          </p:nvPr>
        </p:nvSpPr>
        <p:spPr>
          <a:xfrm>
            <a:off x="0" y="3549815"/>
            <a:ext cx="12192000" cy="1235075"/>
          </a:xfr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l"/>
            <a:r>
              <a:rPr lang="en-IN" sz="3200" b="1" dirty="0">
                <a:solidFill>
                  <a:schemeClr val="tx1"/>
                </a:solidFill>
              </a:rPr>
              <a:t>Air Pollution</a:t>
            </a:r>
          </a:p>
        </p:txBody>
      </p:sp>
      <p:sp>
        <p:nvSpPr>
          <p:cNvPr id="5" name="Rectangle 2">
            <a:extLst>
              <a:ext uri="{FF2B5EF4-FFF2-40B4-BE49-F238E27FC236}">
                <a16:creationId xmlns:a16="http://schemas.microsoft.com/office/drawing/2014/main" id="{59332BBB-0030-9259-4180-16B92B396C9B}"/>
              </a:ext>
            </a:extLst>
          </p:cNvPr>
          <p:cNvSpPr txBox="1">
            <a:spLocks noChangeArrowheads="1"/>
          </p:cNvSpPr>
          <p:nvPr/>
        </p:nvSpPr>
        <p:spPr>
          <a:xfrm>
            <a:off x="0" y="-9625"/>
            <a:ext cx="12192000" cy="1486332"/>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r>
              <a:rPr lang="en-US" sz="3200" b="1"/>
              <a:t>Land and climate related hazards</a:t>
            </a:r>
            <a:endParaRPr lang="en-US" sz="3200" b="1" dirty="0"/>
          </a:p>
        </p:txBody>
      </p:sp>
      <p:pic>
        <p:nvPicPr>
          <p:cNvPr id="6" name="Picture 5">
            <a:extLst>
              <a:ext uri="{FF2B5EF4-FFF2-40B4-BE49-F238E27FC236}">
                <a16:creationId xmlns:a16="http://schemas.microsoft.com/office/drawing/2014/main" id="{67A2CF5A-F8CA-E651-B1C3-E3C12FE5BCC9}"/>
              </a:ext>
            </a:extLst>
          </p:cNvPr>
          <p:cNvPicPr>
            <a:picLocks noChangeAspect="1"/>
          </p:cNvPicPr>
          <p:nvPr/>
        </p:nvPicPr>
        <p:blipFill>
          <a:blip r:embed="rId3"/>
          <a:stretch>
            <a:fillRect/>
          </a:stretch>
        </p:blipFill>
        <p:spPr>
          <a:xfrm>
            <a:off x="11271182" y="1"/>
            <a:ext cx="920817" cy="641602"/>
          </a:xfrm>
          <a:prstGeom prst="rect">
            <a:avLst/>
          </a:prstGeom>
        </p:spPr>
      </p:pic>
    </p:spTree>
    <p:extLst>
      <p:ext uri="{BB962C8B-B14F-4D97-AF65-F5344CB8AC3E}">
        <p14:creationId xmlns:p14="http://schemas.microsoft.com/office/powerpoint/2010/main" val="10500122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35075"/>
            <a:ext cx="12192000" cy="5622925"/>
          </a:xfrm>
          <a:prstGeom prst="rect">
            <a:avLst/>
          </a:prstGeom>
        </p:spPr>
      </p:pic>
      <p:sp>
        <p:nvSpPr>
          <p:cNvPr id="3" name="Title 2"/>
          <p:cNvSpPr>
            <a:spLocks noGrp="1"/>
          </p:cNvSpPr>
          <p:nvPr>
            <p:ph type="title"/>
          </p:nvPr>
        </p:nvSpPr>
        <p:spPr>
          <a:xfrm>
            <a:off x="0" y="0"/>
            <a:ext cx="12192000" cy="1235075"/>
          </a:xfrm>
        </p:spPr>
        <p:style>
          <a:lnRef idx="1">
            <a:schemeClr val="dk1"/>
          </a:lnRef>
          <a:fillRef idx="2">
            <a:schemeClr val="dk1"/>
          </a:fillRef>
          <a:effectRef idx="1">
            <a:schemeClr val="dk1"/>
          </a:effectRef>
          <a:fontRef idx="minor">
            <a:schemeClr val="dk1"/>
          </a:fontRef>
        </p:style>
        <p:txBody>
          <a:bodyPr>
            <a:normAutofit/>
          </a:bodyPr>
          <a:lstStyle/>
          <a:p>
            <a:pPr algn="ctr"/>
            <a:r>
              <a:rPr lang="en-IN" sz="3200" b="1" dirty="0"/>
              <a:t>Air Pollution</a:t>
            </a:r>
          </a:p>
        </p:txBody>
      </p:sp>
      <p:pic>
        <p:nvPicPr>
          <p:cNvPr id="4" name="Picture 3"/>
          <p:cNvPicPr>
            <a:picLocks noChangeAspect="1"/>
          </p:cNvPicPr>
          <p:nvPr/>
        </p:nvPicPr>
        <p:blipFill>
          <a:blip r:embed="rId3"/>
          <a:stretch>
            <a:fillRect/>
          </a:stretch>
        </p:blipFill>
        <p:spPr>
          <a:xfrm>
            <a:off x="11271182" y="1"/>
            <a:ext cx="920817" cy="641602"/>
          </a:xfrm>
          <a:prstGeom prst="rect">
            <a:avLst/>
          </a:prstGeom>
        </p:spPr>
      </p:pic>
    </p:spTree>
    <p:extLst>
      <p:ext uri="{BB962C8B-B14F-4D97-AF65-F5344CB8AC3E}">
        <p14:creationId xmlns:p14="http://schemas.microsoft.com/office/powerpoint/2010/main" val="28331497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24445"/>
            <a:ext cx="5965767" cy="847897"/>
          </a:xfrm>
        </p:spPr>
        <p:txBody>
          <a:bodyPr/>
          <a:lstStyle/>
          <a:p>
            <a:r>
              <a:rPr lang="en-IN" b="1" dirty="0"/>
              <a:t>Air Pollution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05345"/>
            <a:ext cx="12192000" cy="5652655"/>
          </a:xfrm>
        </p:spPr>
      </p:pic>
      <p:pic>
        <p:nvPicPr>
          <p:cNvPr id="5" name="Picture 4"/>
          <p:cNvPicPr>
            <a:picLocks noChangeAspect="1"/>
          </p:cNvPicPr>
          <p:nvPr/>
        </p:nvPicPr>
        <p:blipFill>
          <a:blip r:embed="rId3"/>
          <a:stretch>
            <a:fillRect/>
          </a:stretch>
        </p:blipFill>
        <p:spPr>
          <a:xfrm>
            <a:off x="10474036" y="0"/>
            <a:ext cx="1717964" cy="980902"/>
          </a:xfrm>
          <a:prstGeom prst="rect">
            <a:avLst/>
          </a:prstGeom>
        </p:spPr>
      </p:pic>
      <p:sp>
        <p:nvSpPr>
          <p:cNvPr id="3" name="Title 2">
            <a:extLst>
              <a:ext uri="{FF2B5EF4-FFF2-40B4-BE49-F238E27FC236}">
                <a16:creationId xmlns:a16="http://schemas.microsoft.com/office/drawing/2014/main" id="{826B0C01-50CF-06A2-6DF5-64C01E590E21}"/>
              </a:ext>
            </a:extLst>
          </p:cNvPr>
          <p:cNvSpPr txBox="1">
            <a:spLocks/>
          </p:cNvSpPr>
          <p:nvPr/>
        </p:nvSpPr>
        <p:spPr>
          <a:xfrm>
            <a:off x="0" y="0"/>
            <a:ext cx="12192000" cy="123507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IN" sz="3200" b="1"/>
              <a:t>Air Pollution</a:t>
            </a:r>
            <a:endParaRPr lang="en-IN" sz="3200" b="1" dirty="0"/>
          </a:p>
        </p:txBody>
      </p:sp>
      <p:pic>
        <p:nvPicPr>
          <p:cNvPr id="6" name="Picture 5">
            <a:extLst>
              <a:ext uri="{FF2B5EF4-FFF2-40B4-BE49-F238E27FC236}">
                <a16:creationId xmlns:a16="http://schemas.microsoft.com/office/drawing/2014/main" id="{DB52E80E-B4E9-DD3C-5E7C-030B46143C69}"/>
              </a:ext>
            </a:extLst>
          </p:cNvPr>
          <p:cNvPicPr>
            <a:picLocks noChangeAspect="1"/>
          </p:cNvPicPr>
          <p:nvPr/>
        </p:nvPicPr>
        <p:blipFill>
          <a:blip r:embed="rId3"/>
          <a:stretch>
            <a:fillRect/>
          </a:stretch>
        </p:blipFill>
        <p:spPr>
          <a:xfrm>
            <a:off x="11271182" y="1"/>
            <a:ext cx="920817" cy="641602"/>
          </a:xfrm>
          <a:prstGeom prst="rect">
            <a:avLst/>
          </a:prstGeom>
        </p:spPr>
      </p:pic>
    </p:spTree>
    <p:extLst>
      <p:ext uri="{BB962C8B-B14F-4D97-AF65-F5344CB8AC3E}">
        <p14:creationId xmlns:p14="http://schemas.microsoft.com/office/powerpoint/2010/main" val="23290849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20" name="Google Shape;220;p39"/>
          <p:cNvPicPr preferRelativeResize="0"/>
          <p:nvPr/>
        </p:nvPicPr>
        <p:blipFill rotWithShape="1">
          <a:blip r:embed="rId3">
            <a:alphaModFix/>
          </a:blip>
          <a:srcRect/>
          <a:stretch/>
        </p:blipFill>
        <p:spPr>
          <a:xfrm>
            <a:off x="0" y="1463040"/>
            <a:ext cx="12192000" cy="5394961"/>
          </a:xfrm>
          <a:prstGeom prst="rect">
            <a:avLst/>
          </a:prstGeom>
          <a:noFill/>
          <a:ln>
            <a:noFill/>
          </a:ln>
        </p:spPr>
      </p:pic>
      <p:sp>
        <p:nvSpPr>
          <p:cNvPr id="2" name="Title 2">
            <a:extLst>
              <a:ext uri="{FF2B5EF4-FFF2-40B4-BE49-F238E27FC236}">
                <a16:creationId xmlns:a16="http://schemas.microsoft.com/office/drawing/2014/main" id="{F4B5C726-80B8-91F2-1C57-BE77F8440395}"/>
              </a:ext>
            </a:extLst>
          </p:cNvPr>
          <p:cNvSpPr txBox="1">
            <a:spLocks/>
          </p:cNvSpPr>
          <p:nvPr/>
        </p:nvSpPr>
        <p:spPr>
          <a:xfrm>
            <a:off x="0" y="-28876"/>
            <a:ext cx="12192000" cy="1491916"/>
          </a:xfrm>
          <a:prstGeom prst="rect">
            <a:avLst/>
          </a:prstGeom>
        </p:spPr>
        <p:style>
          <a:lnRef idx="1">
            <a:schemeClr val="dk1"/>
          </a:lnRef>
          <a:fillRef idx="2">
            <a:schemeClr val="dk1"/>
          </a:fillRef>
          <a:effectRef idx="1">
            <a:schemeClr val="dk1"/>
          </a:effectRef>
          <a:fontRef idx="minor">
            <a:schemeClr val="dk1"/>
          </a:fontRef>
        </p:style>
        <p:txBody>
          <a:bodyPr spcFirstLastPara="1" vert="horz" wrap="square" lIns="91425" tIns="91425" rIns="91425" bIns="91425" rtlCol="0" anchor="t" anchorCtr="0">
            <a:normAutofit/>
          </a:bodyPr>
          <a:lstStyle>
            <a:lvl1pPr lvl="0" algn="l" defTabSz="914400" rtl="0" eaLnBrk="1" latinLnBrk="0" hangingPunct="1">
              <a:lnSpc>
                <a:spcPct val="100000"/>
              </a:lnSpc>
              <a:spcBef>
                <a:spcPts val="0"/>
              </a:spcBef>
              <a:spcAft>
                <a:spcPts val="0"/>
              </a:spcAft>
              <a:buSzPts val="2800"/>
              <a:buNone/>
              <a:defRPr sz="4000" kern="1200" cap="all" baseline="0">
                <a:solidFill>
                  <a:schemeClr val="dk1"/>
                </a:solidFill>
                <a:latin typeface="+mn-lt"/>
                <a:ea typeface="+mn-ea"/>
                <a:cs typeface="+mn-cs"/>
              </a:defRPr>
            </a:lvl1pPr>
            <a:lvl2pPr lvl="1" algn="l">
              <a:lnSpc>
                <a:spcPct val="100000"/>
              </a:lnSpc>
              <a:spcBef>
                <a:spcPts val="0"/>
              </a:spcBef>
              <a:spcAft>
                <a:spcPts val="0"/>
              </a:spcAft>
              <a:buSzPts val="2800"/>
              <a:buNone/>
              <a:defRPr>
                <a:solidFill>
                  <a:schemeClr val="dk1"/>
                </a:solidFill>
                <a:latin typeface="+mn-lt"/>
                <a:ea typeface="+mn-ea"/>
                <a:cs typeface="+mn-cs"/>
              </a:defRPr>
            </a:lvl2pPr>
            <a:lvl3pPr lvl="2" algn="l">
              <a:lnSpc>
                <a:spcPct val="100000"/>
              </a:lnSpc>
              <a:spcBef>
                <a:spcPts val="0"/>
              </a:spcBef>
              <a:spcAft>
                <a:spcPts val="0"/>
              </a:spcAft>
              <a:buSzPts val="2800"/>
              <a:buNone/>
              <a:defRPr>
                <a:solidFill>
                  <a:schemeClr val="dk1"/>
                </a:solidFill>
                <a:latin typeface="+mn-lt"/>
                <a:ea typeface="+mn-ea"/>
                <a:cs typeface="+mn-cs"/>
              </a:defRPr>
            </a:lvl3pPr>
            <a:lvl4pPr lvl="3" algn="l">
              <a:lnSpc>
                <a:spcPct val="100000"/>
              </a:lnSpc>
              <a:spcBef>
                <a:spcPts val="0"/>
              </a:spcBef>
              <a:spcAft>
                <a:spcPts val="0"/>
              </a:spcAft>
              <a:buSzPts val="2800"/>
              <a:buNone/>
              <a:defRPr>
                <a:solidFill>
                  <a:schemeClr val="dk1"/>
                </a:solidFill>
                <a:latin typeface="+mn-lt"/>
                <a:ea typeface="+mn-ea"/>
                <a:cs typeface="+mn-cs"/>
              </a:defRPr>
            </a:lvl4pPr>
            <a:lvl5pPr lvl="4" algn="l">
              <a:lnSpc>
                <a:spcPct val="100000"/>
              </a:lnSpc>
              <a:spcBef>
                <a:spcPts val="0"/>
              </a:spcBef>
              <a:spcAft>
                <a:spcPts val="0"/>
              </a:spcAft>
              <a:buSzPts val="2800"/>
              <a:buNone/>
              <a:defRPr>
                <a:solidFill>
                  <a:schemeClr val="dk1"/>
                </a:solidFill>
                <a:latin typeface="+mn-lt"/>
                <a:ea typeface="+mn-ea"/>
                <a:cs typeface="+mn-cs"/>
              </a:defRPr>
            </a:lvl5pPr>
            <a:lvl6pPr lvl="5" algn="l">
              <a:lnSpc>
                <a:spcPct val="100000"/>
              </a:lnSpc>
              <a:spcBef>
                <a:spcPts val="0"/>
              </a:spcBef>
              <a:spcAft>
                <a:spcPts val="0"/>
              </a:spcAft>
              <a:buSzPts val="2800"/>
              <a:buNone/>
              <a:defRPr>
                <a:solidFill>
                  <a:schemeClr val="dk1"/>
                </a:solidFill>
                <a:latin typeface="+mn-lt"/>
                <a:ea typeface="+mn-ea"/>
                <a:cs typeface="+mn-cs"/>
              </a:defRPr>
            </a:lvl6pPr>
            <a:lvl7pPr lvl="6" algn="l">
              <a:lnSpc>
                <a:spcPct val="100000"/>
              </a:lnSpc>
              <a:spcBef>
                <a:spcPts val="0"/>
              </a:spcBef>
              <a:spcAft>
                <a:spcPts val="0"/>
              </a:spcAft>
              <a:buSzPts val="2800"/>
              <a:buNone/>
              <a:defRPr>
                <a:solidFill>
                  <a:schemeClr val="dk1"/>
                </a:solidFill>
                <a:latin typeface="+mn-lt"/>
                <a:ea typeface="+mn-ea"/>
                <a:cs typeface="+mn-cs"/>
              </a:defRPr>
            </a:lvl7pPr>
            <a:lvl8pPr lvl="7" algn="l">
              <a:lnSpc>
                <a:spcPct val="100000"/>
              </a:lnSpc>
              <a:spcBef>
                <a:spcPts val="0"/>
              </a:spcBef>
              <a:spcAft>
                <a:spcPts val="0"/>
              </a:spcAft>
              <a:buSzPts val="2800"/>
              <a:buNone/>
              <a:defRPr>
                <a:solidFill>
                  <a:schemeClr val="dk1"/>
                </a:solidFill>
                <a:latin typeface="+mn-lt"/>
                <a:ea typeface="+mn-ea"/>
                <a:cs typeface="+mn-cs"/>
              </a:defRPr>
            </a:lvl8pPr>
            <a:lvl9pPr lvl="8" algn="l">
              <a:lnSpc>
                <a:spcPct val="100000"/>
              </a:lnSpc>
              <a:spcBef>
                <a:spcPts val="0"/>
              </a:spcBef>
              <a:spcAft>
                <a:spcPts val="0"/>
              </a:spcAft>
              <a:buSzPts val="2800"/>
              <a:buNone/>
              <a:defRPr>
                <a:solidFill>
                  <a:schemeClr val="dk1"/>
                </a:solidFill>
                <a:latin typeface="+mn-lt"/>
                <a:ea typeface="+mn-ea"/>
                <a:cs typeface="+mn-cs"/>
              </a:defRPr>
            </a:lvl9pPr>
          </a:lstStyle>
          <a:p>
            <a:pPr algn="ctr"/>
            <a:endParaRPr lang="en-IN" sz="3200" b="1" dirty="0"/>
          </a:p>
        </p:txBody>
      </p:sp>
      <p:sp>
        <p:nvSpPr>
          <p:cNvPr id="7" name="Google Shape;218;p39">
            <a:extLst>
              <a:ext uri="{FF2B5EF4-FFF2-40B4-BE49-F238E27FC236}">
                <a16:creationId xmlns:a16="http://schemas.microsoft.com/office/drawing/2014/main" id="{FD674B7A-DA3F-DFDB-9BE6-34353AC45249}"/>
              </a:ext>
            </a:extLst>
          </p:cNvPr>
          <p:cNvSpPr txBox="1">
            <a:spLocks/>
          </p:cNvSpPr>
          <p:nvPr/>
        </p:nvSpPr>
        <p:spPr>
          <a:xfrm>
            <a:off x="1641982" y="315883"/>
            <a:ext cx="9410008" cy="1077949"/>
          </a:xfrm>
          <a:prstGeom prst="rect">
            <a:avLst/>
          </a:prstGeom>
          <a:noFill/>
          <a:ln>
            <a:noFill/>
          </a:ln>
        </p:spPr>
        <p:txBody>
          <a:bodyPr spcFirstLastPara="1" vert="horz" wrap="square" lIns="121900" tIns="121900" rIns="121900" bIns="121900" rtlCol="0" anchor="t" anchorCtr="0">
            <a:normAutofit fontScale="97500"/>
          </a:bodyPr>
          <a:lstStyle>
            <a:lvl1pPr lvl="0" algn="l" defTabSz="914400" rtl="0" eaLnBrk="1" latinLnBrk="0" hangingPunct="1">
              <a:lnSpc>
                <a:spcPct val="100000"/>
              </a:lnSpc>
              <a:spcBef>
                <a:spcPts val="0"/>
              </a:spcBef>
              <a:spcAft>
                <a:spcPts val="0"/>
              </a:spcAft>
              <a:buSzPts val="2800"/>
              <a:buNone/>
              <a:defRPr sz="4000" kern="1200" cap="all" baseline="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pPr>
              <a:buSzPct val="111111"/>
            </a:pPr>
            <a:r>
              <a:rPr lang="en-US" sz="3200" b="1" dirty="0"/>
              <a:t>Air Quality change and potential Hazards </a:t>
            </a:r>
          </a:p>
        </p:txBody>
      </p:sp>
      <p:pic>
        <p:nvPicPr>
          <p:cNvPr id="8" name="Picture 7">
            <a:extLst>
              <a:ext uri="{FF2B5EF4-FFF2-40B4-BE49-F238E27FC236}">
                <a16:creationId xmlns:a16="http://schemas.microsoft.com/office/drawing/2014/main" id="{37D4F068-9F0F-9B1C-0E7B-8887C2B1DE24}"/>
              </a:ext>
            </a:extLst>
          </p:cNvPr>
          <p:cNvPicPr>
            <a:picLocks noChangeAspect="1"/>
          </p:cNvPicPr>
          <p:nvPr/>
        </p:nvPicPr>
        <p:blipFill>
          <a:blip r:embed="rId4"/>
          <a:stretch>
            <a:fillRect/>
          </a:stretch>
        </p:blipFill>
        <p:spPr>
          <a:xfrm>
            <a:off x="11271182" y="1"/>
            <a:ext cx="920817" cy="641602"/>
          </a:xfrm>
          <a:prstGeom prst="rect">
            <a:avLst/>
          </a:prstGeom>
        </p:spPr>
      </p:pic>
    </p:spTree>
    <p:extLst>
      <p:ext uri="{BB962C8B-B14F-4D97-AF65-F5344CB8AC3E}">
        <p14:creationId xmlns:p14="http://schemas.microsoft.com/office/powerpoint/2010/main" val="6718077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91916"/>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IN" sz="2800" b="1" dirty="0"/>
              <a:t/>
            </a:r>
            <a:br>
              <a:rPr lang="en-IN" sz="2800" b="1" dirty="0"/>
            </a:br>
            <a:r>
              <a:rPr lang="en-IN" sz="2800" b="1" dirty="0"/>
              <a:t>Climate suitability for infectious disease  transmission</a:t>
            </a:r>
            <a:r>
              <a:rPr lang="en-IN" sz="2800" dirty="0"/>
              <a:t/>
            </a:r>
            <a:br>
              <a:rPr lang="en-IN" sz="2800" dirty="0"/>
            </a:br>
            <a:endParaRPr lang="en-IN" sz="2800" dirty="0"/>
          </a:p>
        </p:txBody>
      </p:sp>
      <p:sp>
        <p:nvSpPr>
          <p:cNvPr id="3" name="Content Placeholder 2"/>
          <p:cNvSpPr>
            <a:spLocks noGrp="1"/>
          </p:cNvSpPr>
          <p:nvPr>
            <p:ph idx="1"/>
          </p:nvPr>
        </p:nvSpPr>
        <p:spPr>
          <a:xfrm>
            <a:off x="685800" y="1554480"/>
            <a:ext cx="10820400" cy="4680065"/>
          </a:xfrm>
        </p:spPr>
        <p:txBody>
          <a:bodyPr>
            <a:normAutofit/>
          </a:bodyPr>
          <a:lstStyle/>
          <a:p>
            <a:pPr algn="just">
              <a:lnSpc>
                <a:spcPct val="100000"/>
              </a:lnSpc>
            </a:pPr>
            <a:endParaRPr lang="en-IN" dirty="0"/>
          </a:p>
          <a:p>
            <a:pPr algn="just">
              <a:lnSpc>
                <a:spcPct val="100000"/>
              </a:lnSpc>
            </a:pPr>
            <a:r>
              <a:rPr lang="en-IN" dirty="0"/>
              <a:t>Climate change is affecting the distribution and transmission of many infectious diseases, including </a:t>
            </a:r>
            <a:endParaRPr lang="en-IN" dirty="0" smtClean="0"/>
          </a:p>
          <a:p>
            <a:pPr algn="just">
              <a:lnSpc>
                <a:spcPct val="100000"/>
              </a:lnSpc>
            </a:pPr>
            <a:r>
              <a:rPr lang="en-IN" dirty="0" smtClean="0">
                <a:solidFill>
                  <a:srgbClr val="FF0000"/>
                </a:solidFill>
              </a:rPr>
              <a:t>vector-borne</a:t>
            </a:r>
            <a:r>
              <a:rPr lang="en-IN" dirty="0">
                <a:solidFill>
                  <a:srgbClr val="FF0000"/>
                </a:solidFill>
              </a:rPr>
              <a:t>, </a:t>
            </a:r>
            <a:endParaRPr lang="en-IN" dirty="0" smtClean="0">
              <a:solidFill>
                <a:srgbClr val="FF0000"/>
              </a:solidFill>
            </a:endParaRPr>
          </a:p>
          <a:p>
            <a:pPr algn="just">
              <a:lnSpc>
                <a:spcPct val="100000"/>
              </a:lnSpc>
            </a:pPr>
            <a:r>
              <a:rPr lang="en-IN" dirty="0" smtClean="0">
                <a:solidFill>
                  <a:srgbClr val="FF0000"/>
                </a:solidFill>
              </a:rPr>
              <a:t>food-borne</a:t>
            </a:r>
            <a:r>
              <a:rPr lang="en-IN" dirty="0">
                <a:solidFill>
                  <a:srgbClr val="FF0000"/>
                </a:solidFill>
              </a:rPr>
              <a:t>, </a:t>
            </a:r>
            <a:r>
              <a:rPr lang="en-IN" dirty="0" smtClean="0">
                <a:solidFill>
                  <a:srgbClr val="FF0000"/>
                </a:solidFill>
              </a:rPr>
              <a:t> </a:t>
            </a:r>
          </a:p>
          <a:p>
            <a:pPr algn="just">
              <a:lnSpc>
                <a:spcPct val="100000"/>
              </a:lnSpc>
            </a:pPr>
            <a:r>
              <a:rPr lang="en-IN" dirty="0" smtClean="0">
                <a:solidFill>
                  <a:srgbClr val="FF0000"/>
                </a:solidFill>
              </a:rPr>
              <a:t>waterborne </a:t>
            </a:r>
            <a:r>
              <a:rPr lang="en-IN" dirty="0">
                <a:solidFill>
                  <a:srgbClr val="FF0000"/>
                </a:solidFill>
              </a:rPr>
              <a:t>diseases. </a:t>
            </a:r>
            <a:r>
              <a:rPr lang="en-IN" dirty="0"/>
              <a:t>Infectious diseases that are a public health concern. </a:t>
            </a:r>
          </a:p>
          <a:p>
            <a:pPr marL="0" indent="0" algn="just">
              <a:lnSpc>
                <a:spcPct val="100000"/>
              </a:lnSpc>
              <a:buNone/>
            </a:pPr>
            <a:endParaRPr lang="en-IN" dirty="0">
              <a:solidFill>
                <a:srgbClr val="FF0000"/>
              </a:solidFill>
            </a:endParaRPr>
          </a:p>
          <a:p>
            <a:pPr algn="just">
              <a:lnSpc>
                <a:spcPct val="100000"/>
              </a:lnSpc>
            </a:pPr>
            <a:r>
              <a:rPr lang="en-IN" dirty="0"/>
              <a:t>With the increased movement of people and goods, urbanisation, and climate change, </a:t>
            </a:r>
            <a:r>
              <a:rPr lang="en-IN" i="1" dirty="0" err="1">
                <a:solidFill>
                  <a:srgbClr val="FF0000"/>
                </a:solidFill>
              </a:rPr>
              <a:t>Aedes</a:t>
            </a:r>
            <a:r>
              <a:rPr lang="en-IN" dirty="0">
                <a:solidFill>
                  <a:srgbClr val="FF0000"/>
                </a:solidFill>
              </a:rPr>
              <a:t>-transmitted arboviruses spread rapidly in the past two decades, and </a:t>
            </a:r>
            <a:r>
              <a:rPr lang="en-IN" b="1" dirty="0">
                <a:solidFill>
                  <a:srgbClr val="00B050"/>
                </a:solidFill>
              </a:rPr>
              <a:t>half the world population now lives in countries where dengue is present.</a:t>
            </a:r>
          </a:p>
          <a:p>
            <a:pPr algn="just">
              <a:lnSpc>
                <a:spcPct val="100000"/>
              </a:lnSpc>
            </a:pPr>
            <a:endParaRPr lang="en-IN" dirty="0"/>
          </a:p>
        </p:txBody>
      </p:sp>
      <p:pic>
        <p:nvPicPr>
          <p:cNvPr id="4" name="Picture 3"/>
          <p:cNvPicPr>
            <a:picLocks noChangeAspect="1"/>
          </p:cNvPicPr>
          <p:nvPr/>
        </p:nvPicPr>
        <p:blipFill>
          <a:blip r:embed="rId2"/>
          <a:stretch>
            <a:fillRect/>
          </a:stretch>
        </p:blipFill>
        <p:spPr>
          <a:xfrm>
            <a:off x="11434812" y="1"/>
            <a:ext cx="757187" cy="527588"/>
          </a:xfrm>
          <a:prstGeom prst="rect">
            <a:avLst/>
          </a:prstGeom>
        </p:spPr>
      </p:pic>
    </p:spTree>
    <p:extLst>
      <p:ext uri="{BB962C8B-B14F-4D97-AF65-F5344CB8AC3E}">
        <p14:creationId xmlns:p14="http://schemas.microsoft.com/office/powerpoint/2010/main" val="1507638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1783477"/>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IN" sz="3200" b="1" dirty="0"/>
              <a:t>Flood </a:t>
            </a:r>
            <a:br>
              <a:rPr lang="en-IN" sz="3200" b="1" dirty="0"/>
            </a:br>
            <a:r>
              <a:rPr lang="en-IN" sz="3200" b="1" dirty="0"/>
              <a:t> Pakistan</a:t>
            </a:r>
          </a:p>
        </p:txBody>
      </p:sp>
      <p:pic>
        <p:nvPicPr>
          <p:cNvPr id="4" name="Content Placeholder 3"/>
          <p:cNvPicPr>
            <a:picLocks noGrp="1" noChangeAspect="1"/>
          </p:cNvPicPr>
          <p:nvPr>
            <p:ph idx="1"/>
          </p:nvPr>
        </p:nvPicPr>
        <p:blipFill>
          <a:blip r:embed="rId2"/>
          <a:stretch>
            <a:fillRect/>
          </a:stretch>
        </p:blipFill>
        <p:spPr>
          <a:xfrm>
            <a:off x="0" y="1783479"/>
            <a:ext cx="3740727" cy="5074521"/>
          </a:xfrm>
          <a:prstGeom prst="rect">
            <a:avLst/>
          </a:prstGeom>
        </p:spPr>
      </p:pic>
      <p:pic>
        <p:nvPicPr>
          <p:cNvPr id="5" name="Picture 4"/>
          <p:cNvPicPr>
            <a:picLocks noChangeAspect="1"/>
          </p:cNvPicPr>
          <p:nvPr/>
        </p:nvPicPr>
        <p:blipFill>
          <a:blip r:embed="rId3"/>
          <a:stretch>
            <a:fillRect/>
          </a:stretch>
        </p:blipFill>
        <p:spPr>
          <a:xfrm>
            <a:off x="8370915" y="1783478"/>
            <a:ext cx="3821085" cy="5074521"/>
          </a:xfrm>
          <a:prstGeom prst="rect">
            <a:avLst/>
          </a:prstGeom>
        </p:spPr>
      </p:pic>
      <p:pic>
        <p:nvPicPr>
          <p:cNvPr id="6" name="Picture 5"/>
          <p:cNvPicPr>
            <a:picLocks noChangeAspect="1"/>
          </p:cNvPicPr>
          <p:nvPr/>
        </p:nvPicPr>
        <p:blipFill>
          <a:blip r:embed="rId4"/>
          <a:stretch>
            <a:fillRect/>
          </a:stretch>
        </p:blipFill>
        <p:spPr>
          <a:xfrm>
            <a:off x="3740727" y="1783478"/>
            <a:ext cx="4630189" cy="5074521"/>
          </a:xfrm>
          <a:prstGeom prst="rect">
            <a:avLst/>
          </a:prstGeom>
        </p:spPr>
      </p:pic>
      <p:pic>
        <p:nvPicPr>
          <p:cNvPr id="3" name="Picture 2">
            <a:extLst>
              <a:ext uri="{FF2B5EF4-FFF2-40B4-BE49-F238E27FC236}">
                <a16:creationId xmlns:a16="http://schemas.microsoft.com/office/drawing/2014/main" id="{3E001DE4-6492-6344-BC4B-B7AED3062B69}"/>
              </a:ext>
            </a:extLst>
          </p:cNvPr>
          <p:cNvPicPr>
            <a:picLocks noChangeAspect="1"/>
          </p:cNvPicPr>
          <p:nvPr/>
        </p:nvPicPr>
        <p:blipFill>
          <a:blip r:embed="rId5"/>
          <a:stretch>
            <a:fillRect/>
          </a:stretch>
        </p:blipFill>
        <p:spPr>
          <a:xfrm>
            <a:off x="11028811" y="0"/>
            <a:ext cx="1163188" cy="664143"/>
          </a:xfrm>
          <a:prstGeom prst="rect">
            <a:avLst/>
          </a:prstGeom>
        </p:spPr>
      </p:pic>
    </p:spTree>
    <p:extLst>
      <p:ext uri="{BB962C8B-B14F-4D97-AF65-F5344CB8AC3E}">
        <p14:creationId xmlns:p14="http://schemas.microsoft.com/office/powerpoint/2010/main" val="31768401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136808"/>
            <a:ext cx="10820400" cy="3965608"/>
          </a:xfrm>
        </p:spPr>
        <p:txBody>
          <a:bodyPr>
            <a:normAutofit/>
          </a:bodyPr>
          <a:lstStyle/>
          <a:p>
            <a:pPr algn="just">
              <a:lnSpc>
                <a:spcPct val="100000"/>
              </a:lnSpc>
            </a:pPr>
            <a:r>
              <a:rPr lang="en-IN" dirty="0"/>
              <a:t>Combining data on temperature, rainfall, and population, this indicator tracks the basic reproduction number (R0) for </a:t>
            </a:r>
            <a:r>
              <a:rPr lang="en-IN" dirty="0">
                <a:solidFill>
                  <a:srgbClr val="FF0000"/>
                </a:solidFill>
              </a:rPr>
              <a:t>dengue, </a:t>
            </a:r>
            <a:r>
              <a:rPr lang="en-IN" dirty="0" err="1">
                <a:solidFill>
                  <a:srgbClr val="FF0000"/>
                </a:solidFill>
              </a:rPr>
              <a:t>Zika</a:t>
            </a:r>
            <a:r>
              <a:rPr lang="en-IN" dirty="0">
                <a:solidFill>
                  <a:srgbClr val="FF0000"/>
                </a:solidFill>
              </a:rPr>
              <a:t>, and chikungunya </a:t>
            </a:r>
            <a:r>
              <a:rPr lang="en-IN" dirty="0"/>
              <a:t>as a proxy for their transmissibility and, new to this report, the number of months suitable for their transmission. </a:t>
            </a:r>
          </a:p>
          <a:p>
            <a:pPr marL="0" indent="0" algn="just">
              <a:lnSpc>
                <a:spcPct val="100000"/>
              </a:lnSpc>
              <a:buNone/>
            </a:pPr>
            <a:endParaRPr lang="en-IN" dirty="0"/>
          </a:p>
          <a:p>
            <a:pPr algn="just">
              <a:lnSpc>
                <a:spcPct val="100000"/>
              </a:lnSpc>
            </a:pPr>
            <a:r>
              <a:rPr lang="en-IN" dirty="0"/>
              <a:t>On average, during </a:t>
            </a:r>
            <a:r>
              <a:rPr lang="en-IN" dirty="0">
                <a:solidFill>
                  <a:srgbClr val="FF0000"/>
                </a:solidFill>
              </a:rPr>
              <a:t>2012–21</a:t>
            </a:r>
            <a:r>
              <a:rPr lang="en-IN" dirty="0"/>
              <a:t>, the R0 increased by </a:t>
            </a:r>
            <a:r>
              <a:rPr lang="en-IN" dirty="0">
                <a:solidFill>
                  <a:srgbClr val="FF0000"/>
                </a:solidFill>
              </a:rPr>
              <a:t>11·5%</a:t>
            </a:r>
            <a:r>
              <a:rPr lang="en-IN" dirty="0"/>
              <a:t> for the transmission of </a:t>
            </a:r>
            <a:r>
              <a:rPr lang="en-IN" dirty="0">
                <a:solidFill>
                  <a:srgbClr val="FF0000"/>
                </a:solidFill>
              </a:rPr>
              <a:t>dengue</a:t>
            </a:r>
            <a:r>
              <a:rPr lang="en-IN" dirty="0"/>
              <a:t> by </a:t>
            </a:r>
            <a:r>
              <a:rPr lang="en-IN" i="1" dirty="0" err="1"/>
              <a:t>Aedes</a:t>
            </a:r>
            <a:r>
              <a:rPr lang="en-IN" i="1" dirty="0"/>
              <a:t> aegypti</a:t>
            </a:r>
            <a:r>
              <a:rPr lang="en-IN" dirty="0"/>
              <a:t>,</a:t>
            </a:r>
            <a:r>
              <a:rPr lang="en-IN" dirty="0">
                <a:solidFill>
                  <a:srgbClr val="FF0000"/>
                </a:solidFill>
              </a:rPr>
              <a:t>12·0% </a:t>
            </a:r>
            <a:r>
              <a:rPr lang="en-IN" dirty="0"/>
              <a:t>for the transmission of </a:t>
            </a:r>
            <a:r>
              <a:rPr lang="en-IN" dirty="0">
                <a:solidFill>
                  <a:srgbClr val="FF0000"/>
                </a:solidFill>
              </a:rPr>
              <a:t>chikungunya</a:t>
            </a:r>
            <a:r>
              <a:rPr lang="en-IN" dirty="0"/>
              <a:t>, </a:t>
            </a:r>
            <a:r>
              <a:rPr lang="en-IN" dirty="0">
                <a:solidFill>
                  <a:srgbClr val="FF0000"/>
                </a:solidFill>
              </a:rPr>
              <a:t>12·4% </a:t>
            </a:r>
            <a:r>
              <a:rPr lang="en-IN" dirty="0"/>
              <a:t>for the transmission of </a:t>
            </a:r>
            <a:r>
              <a:rPr lang="en-IN" dirty="0" err="1">
                <a:solidFill>
                  <a:srgbClr val="FF0000"/>
                </a:solidFill>
              </a:rPr>
              <a:t>Zika</a:t>
            </a:r>
            <a:r>
              <a:rPr lang="en-IN" dirty="0"/>
              <a:t>  compared with </a:t>
            </a:r>
            <a:r>
              <a:rPr lang="en-IN" dirty="0">
                <a:solidFill>
                  <a:srgbClr val="FF0000"/>
                </a:solidFill>
              </a:rPr>
              <a:t>1951–60, globally </a:t>
            </a:r>
            <a:r>
              <a:rPr lang="en-IN" dirty="0"/>
              <a:t>. During the same period, the length of the transmission season increased for all arboviruses by </a:t>
            </a:r>
            <a:r>
              <a:rPr lang="en-IN" dirty="0">
                <a:solidFill>
                  <a:srgbClr val="FF0000"/>
                </a:solidFill>
              </a:rPr>
              <a:t>approximately 6%.</a:t>
            </a:r>
          </a:p>
          <a:p>
            <a:pPr marL="0" indent="0" algn="just">
              <a:lnSpc>
                <a:spcPct val="100000"/>
              </a:lnSpc>
              <a:buNone/>
            </a:pPr>
            <a:endParaRPr lang="en-IN" dirty="0"/>
          </a:p>
        </p:txBody>
      </p:sp>
      <p:pic>
        <p:nvPicPr>
          <p:cNvPr id="4" name="Picture 3"/>
          <p:cNvPicPr>
            <a:picLocks noChangeAspect="1"/>
          </p:cNvPicPr>
          <p:nvPr/>
        </p:nvPicPr>
        <p:blipFill>
          <a:blip r:embed="rId2"/>
          <a:stretch>
            <a:fillRect/>
          </a:stretch>
        </p:blipFill>
        <p:spPr>
          <a:xfrm>
            <a:off x="10474036" y="0"/>
            <a:ext cx="1717964" cy="1197033"/>
          </a:xfrm>
          <a:prstGeom prst="rect">
            <a:avLst/>
          </a:prstGeom>
        </p:spPr>
      </p:pic>
      <p:sp>
        <p:nvSpPr>
          <p:cNvPr id="7" name="Title 1">
            <a:extLst>
              <a:ext uri="{FF2B5EF4-FFF2-40B4-BE49-F238E27FC236}">
                <a16:creationId xmlns:a16="http://schemas.microsoft.com/office/drawing/2014/main" id="{297A0A7B-2699-DF21-CC50-71A43C2F6C08}"/>
              </a:ext>
            </a:extLst>
          </p:cNvPr>
          <p:cNvSpPr>
            <a:spLocks noGrp="1"/>
          </p:cNvSpPr>
          <p:nvPr>
            <p:ph type="title"/>
          </p:nvPr>
        </p:nvSpPr>
        <p:spPr>
          <a:xfrm>
            <a:off x="0" y="0"/>
            <a:ext cx="12192000" cy="1491916"/>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IN" sz="2800" b="1" dirty="0"/>
              <a:t/>
            </a:r>
            <a:br>
              <a:rPr lang="en-IN" sz="2800" b="1" dirty="0"/>
            </a:br>
            <a:r>
              <a:rPr lang="en-IN" sz="2800" b="1" dirty="0"/>
              <a:t>Climate suitability for infectious disease  transmission</a:t>
            </a:r>
            <a:r>
              <a:rPr lang="en-IN" sz="2800" dirty="0"/>
              <a:t/>
            </a:r>
            <a:br>
              <a:rPr lang="en-IN" sz="2800" dirty="0"/>
            </a:br>
            <a:endParaRPr lang="en-IN" sz="2800" dirty="0"/>
          </a:p>
        </p:txBody>
      </p:sp>
      <p:pic>
        <p:nvPicPr>
          <p:cNvPr id="8" name="Picture 7">
            <a:extLst>
              <a:ext uri="{FF2B5EF4-FFF2-40B4-BE49-F238E27FC236}">
                <a16:creationId xmlns:a16="http://schemas.microsoft.com/office/drawing/2014/main" id="{9D859E77-7B71-FA0B-70B5-5ADB934A5842}"/>
              </a:ext>
            </a:extLst>
          </p:cNvPr>
          <p:cNvPicPr>
            <a:picLocks noChangeAspect="1"/>
          </p:cNvPicPr>
          <p:nvPr/>
        </p:nvPicPr>
        <p:blipFill>
          <a:blip r:embed="rId2"/>
          <a:stretch>
            <a:fillRect/>
          </a:stretch>
        </p:blipFill>
        <p:spPr>
          <a:xfrm>
            <a:off x="11434812" y="1"/>
            <a:ext cx="757187" cy="527588"/>
          </a:xfrm>
          <a:prstGeom prst="rect">
            <a:avLst/>
          </a:prstGeom>
        </p:spPr>
      </p:pic>
    </p:spTree>
    <p:extLst>
      <p:ext uri="{BB962C8B-B14F-4D97-AF65-F5344CB8AC3E}">
        <p14:creationId xmlns:p14="http://schemas.microsoft.com/office/powerpoint/2010/main" val="2843582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8874"/>
            <a:ext cx="12192000" cy="6886874"/>
          </a:xfrm>
        </p:spPr>
      </p:pic>
      <p:pic>
        <p:nvPicPr>
          <p:cNvPr id="5" name="Picture 4"/>
          <p:cNvPicPr>
            <a:picLocks noChangeAspect="1"/>
          </p:cNvPicPr>
          <p:nvPr/>
        </p:nvPicPr>
        <p:blipFill>
          <a:blip r:embed="rId3"/>
          <a:stretch>
            <a:fillRect/>
          </a:stretch>
        </p:blipFill>
        <p:spPr>
          <a:xfrm>
            <a:off x="11454062" y="-28875"/>
            <a:ext cx="737937" cy="514175"/>
          </a:xfrm>
          <a:prstGeom prst="rect">
            <a:avLst/>
          </a:prstGeom>
        </p:spPr>
      </p:pic>
    </p:spTree>
    <p:extLst>
      <p:ext uri="{BB962C8B-B14F-4D97-AF65-F5344CB8AC3E}">
        <p14:creationId xmlns:p14="http://schemas.microsoft.com/office/powerpoint/2010/main" val="9411713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ure thumbnail gr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691" y="1649896"/>
            <a:ext cx="11941413" cy="5029200"/>
          </a:xfrm>
          <a:prstGeom prst="rect">
            <a:avLst/>
          </a:prstGeom>
          <a:noFill/>
          <a:ln>
            <a:noFill/>
          </a:ln>
        </p:spPr>
      </p:pic>
      <p:pic>
        <p:nvPicPr>
          <p:cNvPr id="5" name="Picture 4"/>
          <p:cNvPicPr>
            <a:picLocks noChangeAspect="1"/>
          </p:cNvPicPr>
          <p:nvPr/>
        </p:nvPicPr>
        <p:blipFill>
          <a:blip r:embed="rId3"/>
          <a:stretch>
            <a:fillRect/>
          </a:stretch>
        </p:blipFill>
        <p:spPr>
          <a:xfrm>
            <a:off x="10474036" y="0"/>
            <a:ext cx="1717964" cy="1197033"/>
          </a:xfrm>
          <a:prstGeom prst="rect">
            <a:avLst/>
          </a:prstGeom>
        </p:spPr>
      </p:pic>
      <p:sp>
        <p:nvSpPr>
          <p:cNvPr id="3" name="Title 1">
            <a:extLst>
              <a:ext uri="{FF2B5EF4-FFF2-40B4-BE49-F238E27FC236}">
                <a16:creationId xmlns:a16="http://schemas.microsoft.com/office/drawing/2014/main" id="{F620776D-72FE-D97C-3868-34E4848CCF8E}"/>
              </a:ext>
            </a:extLst>
          </p:cNvPr>
          <p:cNvSpPr txBox="1">
            <a:spLocks/>
          </p:cNvSpPr>
          <p:nvPr/>
        </p:nvSpPr>
        <p:spPr>
          <a:xfrm>
            <a:off x="0" y="-9940"/>
            <a:ext cx="12192000" cy="1491916"/>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IN" sz="2800" dirty="0"/>
              <a:t/>
            </a:r>
            <a:br>
              <a:rPr lang="en-IN" sz="2800" dirty="0"/>
            </a:br>
            <a:endParaRPr lang="en-IN" sz="2800" dirty="0"/>
          </a:p>
        </p:txBody>
      </p:sp>
      <p:sp>
        <p:nvSpPr>
          <p:cNvPr id="8" name="Title 1">
            <a:extLst>
              <a:ext uri="{FF2B5EF4-FFF2-40B4-BE49-F238E27FC236}">
                <a16:creationId xmlns:a16="http://schemas.microsoft.com/office/drawing/2014/main" id="{066150B8-B0D0-0387-983B-CE180264584C}"/>
              </a:ext>
            </a:extLst>
          </p:cNvPr>
          <p:cNvSpPr>
            <a:spLocks noGrp="1"/>
          </p:cNvSpPr>
          <p:nvPr>
            <p:ph type="title"/>
          </p:nvPr>
        </p:nvSpPr>
        <p:spPr>
          <a:xfrm>
            <a:off x="0" y="84755"/>
            <a:ext cx="12191999" cy="1384288"/>
          </a:xfrm>
        </p:spPr>
        <p:txBody>
          <a:bodyPr>
            <a:normAutofit/>
          </a:bodyPr>
          <a:lstStyle/>
          <a:p>
            <a:pPr algn="ctr"/>
            <a:r>
              <a:rPr lang="en-IN" sz="2800" b="1" dirty="0"/>
              <a:t>Change in climate suitability for infectious diseases</a:t>
            </a:r>
            <a:endParaRPr lang="en-IN" sz="2800" dirty="0"/>
          </a:p>
        </p:txBody>
      </p:sp>
      <p:pic>
        <p:nvPicPr>
          <p:cNvPr id="9" name="Picture 8">
            <a:extLst>
              <a:ext uri="{FF2B5EF4-FFF2-40B4-BE49-F238E27FC236}">
                <a16:creationId xmlns:a16="http://schemas.microsoft.com/office/drawing/2014/main" id="{A58465B8-8004-56DC-C176-40F06D8FFE60}"/>
              </a:ext>
            </a:extLst>
          </p:cNvPr>
          <p:cNvPicPr>
            <a:picLocks noChangeAspect="1"/>
          </p:cNvPicPr>
          <p:nvPr/>
        </p:nvPicPr>
        <p:blipFill>
          <a:blip r:embed="rId3"/>
          <a:stretch>
            <a:fillRect/>
          </a:stretch>
        </p:blipFill>
        <p:spPr>
          <a:xfrm>
            <a:off x="11454062" y="-28875"/>
            <a:ext cx="737937" cy="514175"/>
          </a:xfrm>
          <a:prstGeom prst="rect">
            <a:avLst/>
          </a:prstGeom>
        </p:spPr>
      </p:pic>
    </p:spTree>
    <p:extLst>
      <p:ext uri="{BB962C8B-B14F-4D97-AF65-F5344CB8AC3E}">
        <p14:creationId xmlns:p14="http://schemas.microsoft.com/office/powerpoint/2010/main" val="3543388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2286000" y="2514600"/>
            <a:ext cx="6934200" cy="369332"/>
          </a:xfrm>
          <a:prstGeom prst="rect">
            <a:avLst/>
          </a:prstGeom>
          <a:noFill/>
          <a:ln w="9525">
            <a:noFill/>
            <a:miter lim="800000"/>
            <a:headEnd/>
            <a:tailEnd/>
          </a:ln>
        </p:spPr>
        <p:txBody>
          <a:bodyPr>
            <a:spAutoFit/>
          </a:bodyPr>
          <a:lstStyle/>
          <a:p>
            <a:pPr>
              <a:spcBef>
                <a:spcPct val="50000"/>
              </a:spcBef>
            </a:pPr>
            <a:endParaRPr lang="en-US"/>
          </a:p>
        </p:txBody>
      </p:sp>
      <p:sp>
        <p:nvSpPr>
          <p:cNvPr id="20483" name="Text Box 4"/>
          <p:cNvSpPr txBox="1">
            <a:spLocks noChangeArrowheads="1"/>
          </p:cNvSpPr>
          <p:nvPr/>
        </p:nvSpPr>
        <p:spPr bwMode="auto">
          <a:xfrm>
            <a:off x="2133599" y="1795550"/>
            <a:ext cx="8423565" cy="2539157"/>
          </a:xfrm>
          <a:prstGeom prst="rect">
            <a:avLst/>
          </a:prstGeom>
          <a:gradFill rotWithShape="0">
            <a:gsLst>
              <a:gs pos="0">
                <a:srgbClr val="CCFFCC"/>
              </a:gs>
              <a:gs pos="100000">
                <a:srgbClr val="FCFFFC"/>
              </a:gs>
            </a:gsLst>
            <a:lin ang="5400000" scaled="1"/>
          </a:gradFill>
          <a:ln w="9525">
            <a:solidFill>
              <a:schemeClr val="tx1"/>
            </a:solidFill>
            <a:miter lim="800000"/>
            <a:headEnd/>
            <a:tailEnd/>
          </a:ln>
        </p:spPr>
        <p:txBody>
          <a:bodyPr wrap="square">
            <a:spAutoFit/>
          </a:bodyPr>
          <a:lstStyle/>
          <a:p>
            <a:pPr>
              <a:spcBef>
                <a:spcPct val="50000"/>
              </a:spcBef>
            </a:pPr>
            <a:endParaRPr lang="en-US" dirty="0"/>
          </a:p>
          <a:p>
            <a:pPr>
              <a:spcBef>
                <a:spcPct val="50000"/>
              </a:spcBef>
            </a:pPr>
            <a:endParaRPr lang="en-US" sz="2000" dirty="0"/>
          </a:p>
          <a:p>
            <a:pPr>
              <a:spcBef>
                <a:spcPct val="50000"/>
              </a:spcBef>
            </a:pPr>
            <a:r>
              <a:rPr lang="en-US" sz="2000" b="1" dirty="0">
                <a:solidFill>
                  <a:schemeClr val="accent2"/>
                </a:solidFill>
              </a:rPr>
              <a:t>10 11 12 13 </a:t>
            </a:r>
            <a:endParaRPr lang="en-US" sz="2000" b="1" u="sng" dirty="0">
              <a:solidFill>
                <a:schemeClr val="accent2"/>
              </a:solidFill>
            </a:endParaRPr>
          </a:p>
          <a:p>
            <a:pPr>
              <a:spcBef>
                <a:spcPct val="50000"/>
              </a:spcBef>
            </a:pPr>
            <a:r>
              <a:rPr lang="en-US" dirty="0"/>
              <a:t>	           </a:t>
            </a:r>
          </a:p>
          <a:p>
            <a:pPr>
              <a:spcBef>
                <a:spcPct val="50000"/>
              </a:spcBef>
            </a:pPr>
            <a:endParaRPr lang="en-US" dirty="0"/>
          </a:p>
          <a:p>
            <a:pPr>
              <a:spcBef>
                <a:spcPct val="50000"/>
              </a:spcBef>
            </a:pPr>
            <a:endParaRPr lang="en-US" dirty="0"/>
          </a:p>
        </p:txBody>
      </p:sp>
      <p:sp>
        <p:nvSpPr>
          <p:cNvPr id="20484" name="Text Box 5"/>
          <p:cNvSpPr txBox="1">
            <a:spLocks noChangeArrowheads="1"/>
          </p:cNvSpPr>
          <p:nvPr/>
        </p:nvSpPr>
        <p:spPr bwMode="auto">
          <a:xfrm>
            <a:off x="2895600" y="1981200"/>
            <a:ext cx="2971800" cy="458788"/>
          </a:xfrm>
          <a:prstGeom prst="rect">
            <a:avLst/>
          </a:prstGeom>
          <a:solidFill>
            <a:schemeClr val="bg1"/>
          </a:solidFill>
          <a:ln w="9525">
            <a:noFill/>
            <a:miter lim="800000"/>
            <a:headEnd/>
            <a:tailEnd/>
          </a:ln>
        </p:spPr>
        <p:txBody>
          <a:bodyPr wrap="square">
            <a:spAutoFit/>
          </a:bodyPr>
          <a:lstStyle/>
          <a:p>
            <a:pPr>
              <a:lnSpc>
                <a:spcPct val="50000"/>
              </a:lnSpc>
              <a:spcBef>
                <a:spcPct val="50000"/>
              </a:spcBef>
            </a:pPr>
            <a:r>
              <a:rPr lang="en-US" sz="1600" b="1">
                <a:solidFill>
                  <a:srgbClr val="CC00CC"/>
                </a:solidFill>
              </a:rPr>
              <a:t>Minimum temp. </a:t>
            </a:r>
            <a:r>
              <a:rPr lang="en-US" sz="1600" b="1" dirty="0">
                <a:solidFill>
                  <a:srgbClr val="CC00CC"/>
                </a:solidFill>
              </a:rPr>
              <a:t>for</a:t>
            </a:r>
          </a:p>
          <a:p>
            <a:pPr>
              <a:lnSpc>
                <a:spcPct val="50000"/>
              </a:lnSpc>
              <a:spcBef>
                <a:spcPct val="50000"/>
              </a:spcBef>
            </a:pPr>
            <a:r>
              <a:rPr lang="en-US" sz="1600" b="1" dirty="0">
                <a:solidFill>
                  <a:srgbClr val="CC00CC"/>
                </a:solidFill>
              </a:rPr>
              <a:t>parasite development</a:t>
            </a:r>
          </a:p>
        </p:txBody>
      </p:sp>
      <p:sp>
        <p:nvSpPr>
          <p:cNvPr id="20485" name="Text Box 6"/>
          <p:cNvSpPr txBox="1">
            <a:spLocks noChangeArrowheads="1"/>
          </p:cNvSpPr>
          <p:nvPr/>
        </p:nvSpPr>
        <p:spPr bwMode="auto">
          <a:xfrm>
            <a:off x="7696200" y="1905001"/>
            <a:ext cx="1905000" cy="741363"/>
          </a:xfrm>
          <a:prstGeom prst="rect">
            <a:avLst/>
          </a:prstGeom>
          <a:solidFill>
            <a:schemeClr val="bg1"/>
          </a:solidFill>
          <a:ln w="9525">
            <a:noFill/>
            <a:miter lim="800000"/>
            <a:headEnd/>
            <a:tailEnd/>
          </a:ln>
        </p:spPr>
        <p:txBody>
          <a:bodyPr wrap="square">
            <a:spAutoFit/>
          </a:bodyPr>
          <a:lstStyle/>
          <a:p>
            <a:pPr>
              <a:lnSpc>
                <a:spcPct val="55000"/>
              </a:lnSpc>
              <a:spcBef>
                <a:spcPct val="50000"/>
              </a:spcBef>
            </a:pPr>
            <a:r>
              <a:rPr lang="en-US" sz="1600" b="1" dirty="0">
                <a:solidFill>
                  <a:srgbClr val="CC00CC"/>
                </a:solidFill>
              </a:rPr>
              <a:t>Maximum temp.</a:t>
            </a:r>
          </a:p>
          <a:p>
            <a:pPr>
              <a:lnSpc>
                <a:spcPct val="55000"/>
              </a:lnSpc>
              <a:spcBef>
                <a:spcPct val="50000"/>
              </a:spcBef>
            </a:pPr>
            <a:r>
              <a:rPr lang="en-US" sz="1600" b="1" dirty="0">
                <a:solidFill>
                  <a:srgbClr val="CC00CC"/>
                </a:solidFill>
              </a:rPr>
              <a:t>for  mosquito </a:t>
            </a:r>
          </a:p>
          <a:p>
            <a:pPr>
              <a:lnSpc>
                <a:spcPct val="55000"/>
              </a:lnSpc>
              <a:spcBef>
                <a:spcPct val="50000"/>
              </a:spcBef>
            </a:pPr>
            <a:r>
              <a:rPr lang="en-US" sz="1600" b="1" dirty="0">
                <a:solidFill>
                  <a:srgbClr val="CC00CC"/>
                </a:solidFill>
              </a:rPr>
              <a:t>survival</a:t>
            </a:r>
          </a:p>
        </p:txBody>
      </p:sp>
      <p:sp>
        <p:nvSpPr>
          <p:cNvPr id="20486" name="Text Box 7"/>
          <p:cNvSpPr txBox="1">
            <a:spLocks noChangeArrowheads="1"/>
          </p:cNvSpPr>
          <p:nvPr/>
        </p:nvSpPr>
        <p:spPr bwMode="auto">
          <a:xfrm>
            <a:off x="6248400" y="1981201"/>
            <a:ext cx="1219200" cy="500063"/>
          </a:xfrm>
          <a:prstGeom prst="rect">
            <a:avLst/>
          </a:prstGeom>
          <a:solidFill>
            <a:schemeClr val="bg1"/>
          </a:solidFill>
          <a:ln w="9525">
            <a:noFill/>
            <a:miter lim="800000"/>
            <a:headEnd/>
            <a:tailEnd/>
          </a:ln>
        </p:spPr>
        <p:txBody>
          <a:bodyPr wrap="square">
            <a:spAutoFit/>
          </a:bodyPr>
          <a:lstStyle/>
          <a:p>
            <a:pPr>
              <a:lnSpc>
                <a:spcPct val="55000"/>
              </a:lnSpc>
              <a:spcBef>
                <a:spcPct val="50000"/>
              </a:spcBef>
            </a:pPr>
            <a:r>
              <a:rPr lang="en-US" sz="1600" b="1">
                <a:solidFill>
                  <a:srgbClr val="CC00CC"/>
                </a:solidFill>
              </a:rPr>
              <a:t>Optimum</a:t>
            </a:r>
          </a:p>
          <a:p>
            <a:pPr>
              <a:lnSpc>
                <a:spcPct val="55000"/>
              </a:lnSpc>
              <a:spcBef>
                <a:spcPct val="50000"/>
              </a:spcBef>
            </a:pPr>
            <a:r>
              <a:rPr lang="en-US" sz="1600" b="1">
                <a:solidFill>
                  <a:srgbClr val="CC00CC"/>
                </a:solidFill>
              </a:rPr>
              <a:t> temp.</a:t>
            </a:r>
          </a:p>
        </p:txBody>
      </p:sp>
      <p:sp>
        <p:nvSpPr>
          <p:cNvPr id="20487" name="Text Box 8"/>
          <p:cNvSpPr txBox="1">
            <a:spLocks noChangeArrowheads="1"/>
          </p:cNvSpPr>
          <p:nvPr/>
        </p:nvSpPr>
        <p:spPr bwMode="auto">
          <a:xfrm>
            <a:off x="3815542" y="2883932"/>
            <a:ext cx="2294312" cy="400110"/>
          </a:xfrm>
          <a:prstGeom prst="rect">
            <a:avLst/>
          </a:prstGeom>
          <a:solidFill>
            <a:srgbClr val="009900"/>
          </a:solidFill>
          <a:ln w="9525">
            <a:noFill/>
            <a:miter lim="800000"/>
            <a:headEnd/>
            <a:tailEnd/>
          </a:ln>
        </p:spPr>
        <p:txBody>
          <a:bodyPr wrap="square">
            <a:spAutoFit/>
          </a:bodyPr>
          <a:lstStyle/>
          <a:p>
            <a:pPr>
              <a:spcBef>
                <a:spcPct val="50000"/>
              </a:spcBef>
            </a:pPr>
            <a:r>
              <a:rPr lang="en-US" sz="2000" b="1">
                <a:solidFill>
                  <a:schemeClr val="bg1"/>
                </a:solidFill>
              </a:rPr>
              <a:t>14 15 16 17 18 19</a:t>
            </a:r>
          </a:p>
        </p:txBody>
      </p:sp>
      <p:sp>
        <p:nvSpPr>
          <p:cNvPr id="20488" name="Text Box 9"/>
          <p:cNvSpPr txBox="1">
            <a:spLocks noChangeArrowheads="1"/>
          </p:cNvSpPr>
          <p:nvPr/>
        </p:nvSpPr>
        <p:spPr bwMode="auto">
          <a:xfrm>
            <a:off x="6324600" y="2819401"/>
            <a:ext cx="1295400" cy="396875"/>
          </a:xfrm>
          <a:prstGeom prst="rect">
            <a:avLst/>
          </a:prstGeom>
          <a:solidFill>
            <a:srgbClr val="FFFF66"/>
          </a:solidFill>
          <a:ln w="9525">
            <a:noFill/>
            <a:miter lim="800000"/>
            <a:headEnd/>
            <a:tailEnd/>
          </a:ln>
        </p:spPr>
        <p:txBody>
          <a:bodyPr>
            <a:spAutoFit/>
          </a:bodyPr>
          <a:lstStyle/>
          <a:p>
            <a:pPr>
              <a:spcBef>
                <a:spcPct val="50000"/>
              </a:spcBef>
            </a:pPr>
            <a:r>
              <a:rPr lang="en-US" sz="2000" b="1">
                <a:solidFill>
                  <a:srgbClr val="FF0000"/>
                </a:solidFill>
              </a:rPr>
              <a:t>25 26 27</a:t>
            </a:r>
          </a:p>
        </p:txBody>
      </p:sp>
      <p:sp>
        <p:nvSpPr>
          <p:cNvPr id="20489" name="Text Box 10"/>
          <p:cNvSpPr txBox="1">
            <a:spLocks noChangeArrowheads="1"/>
          </p:cNvSpPr>
          <p:nvPr/>
        </p:nvSpPr>
        <p:spPr bwMode="auto">
          <a:xfrm>
            <a:off x="7924800" y="2819401"/>
            <a:ext cx="914400" cy="396875"/>
          </a:xfrm>
          <a:prstGeom prst="rect">
            <a:avLst/>
          </a:prstGeom>
          <a:solidFill>
            <a:srgbClr val="3333FF"/>
          </a:solidFill>
          <a:ln w="9525">
            <a:noFill/>
            <a:miter lim="800000"/>
            <a:headEnd/>
            <a:tailEnd/>
          </a:ln>
        </p:spPr>
        <p:txBody>
          <a:bodyPr>
            <a:spAutoFit/>
          </a:bodyPr>
          <a:lstStyle/>
          <a:p>
            <a:pPr>
              <a:spcBef>
                <a:spcPct val="50000"/>
              </a:spcBef>
            </a:pPr>
            <a:r>
              <a:rPr lang="en-US" sz="2000" b="1">
                <a:solidFill>
                  <a:schemeClr val="bg1"/>
                </a:solidFill>
              </a:rPr>
              <a:t>40 </a:t>
            </a:r>
            <a:r>
              <a:rPr lang="en-US" sz="2000" b="1" baseline="30000">
                <a:solidFill>
                  <a:schemeClr val="bg1"/>
                </a:solidFill>
              </a:rPr>
              <a:t>o</a:t>
            </a:r>
            <a:r>
              <a:rPr lang="en-US" sz="2000" b="1">
                <a:solidFill>
                  <a:schemeClr val="bg1"/>
                </a:solidFill>
              </a:rPr>
              <a:t>C</a:t>
            </a:r>
          </a:p>
        </p:txBody>
      </p:sp>
      <p:sp>
        <p:nvSpPr>
          <p:cNvPr id="20490" name="Text Box 12"/>
          <p:cNvSpPr txBox="1">
            <a:spLocks noChangeArrowheads="1"/>
          </p:cNvSpPr>
          <p:nvPr/>
        </p:nvSpPr>
        <p:spPr bwMode="auto">
          <a:xfrm>
            <a:off x="3815542" y="4639507"/>
            <a:ext cx="4522122" cy="400110"/>
          </a:xfrm>
          <a:prstGeom prst="rect">
            <a:avLst/>
          </a:prstGeom>
          <a:solidFill>
            <a:srgbClr val="FFFF66"/>
          </a:solidFill>
          <a:ln w="9525">
            <a:noFill/>
            <a:miter lim="800000"/>
            <a:headEnd/>
            <a:tailEnd/>
          </a:ln>
        </p:spPr>
        <p:txBody>
          <a:bodyPr wrap="square">
            <a:spAutoFit/>
          </a:bodyPr>
          <a:lstStyle/>
          <a:p>
            <a:r>
              <a:rPr lang="en-US" sz="2000" b="1" dirty="0"/>
              <a:t>Relative Humidity 40  </a:t>
            </a:r>
            <a:r>
              <a:rPr lang="en-US" sz="2000" b="1" dirty="0">
                <a:solidFill>
                  <a:srgbClr val="FF0000"/>
                </a:solidFill>
              </a:rPr>
              <a:t>60  70</a:t>
            </a:r>
            <a:r>
              <a:rPr lang="en-US" sz="2000" b="1" dirty="0"/>
              <a:t>  80</a:t>
            </a:r>
          </a:p>
        </p:txBody>
      </p:sp>
      <p:pic>
        <p:nvPicPr>
          <p:cNvPr id="12" name="Picture 11"/>
          <p:cNvPicPr>
            <a:picLocks noChangeAspect="1"/>
          </p:cNvPicPr>
          <p:nvPr/>
        </p:nvPicPr>
        <p:blipFill>
          <a:blip r:embed="rId3"/>
          <a:stretch>
            <a:fillRect/>
          </a:stretch>
        </p:blipFill>
        <p:spPr>
          <a:xfrm>
            <a:off x="11521294" y="0"/>
            <a:ext cx="651309" cy="453815"/>
          </a:xfrm>
          <a:prstGeom prst="rect">
            <a:avLst/>
          </a:prstGeom>
        </p:spPr>
      </p:pic>
      <p:sp>
        <p:nvSpPr>
          <p:cNvPr id="2" name="Title 1">
            <a:extLst>
              <a:ext uri="{FF2B5EF4-FFF2-40B4-BE49-F238E27FC236}">
                <a16:creationId xmlns:a16="http://schemas.microsoft.com/office/drawing/2014/main" id="{70E5F265-966A-B263-C749-2B70BA2ABF52}"/>
              </a:ext>
            </a:extLst>
          </p:cNvPr>
          <p:cNvSpPr>
            <a:spLocks noGrp="1"/>
          </p:cNvSpPr>
          <p:nvPr>
            <p:ph type="title"/>
          </p:nvPr>
        </p:nvSpPr>
        <p:spPr>
          <a:xfrm>
            <a:off x="0" y="1"/>
            <a:ext cx="12192000" cy="1463205"/>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US" sz="3000" b="1" dirty="0">
                <a:latin typeface="Arial" pitchFamily="34" charset="0"/>
              </a:rPr>
              <a:t>relationship of temp. &amp; rh with malaria parasite and mosquito development</a:t>
            </a:r>
            <a:endParaRPr lang="en-IN" sz="3000" b="1" dirty="0"/>
          </a:p>
        </p:txBody>
      </p:sp>
      <p:pic>
        <p:nvPicPr>
          <p:cNvPr id="3" name="Picture 2">
            <a:extLst>
              <a:ext uri="{FF2B5EF4-FFF2-40B4-BE49-F238E27FC236}">
                <a16:creationId xmlns:a16="http://schemas.microsoft.com/office/drawing/2014/main" id="{C648BB6F-FC93-F711-7A90-9D962B0C3089}"/>
              </a:ext>
            </a:extLst>
          </p:cNvPr>
          <p:cNvPicPr>
            <a:picLocks noChangeAspect="1"/>
          </p:cNvPicPr>
          <p:nvPr/>
        </p:nvPicPr>
        <p:blipFill>
          <a:blip r:embed="rId3"/>
          <a:stretch>
            <a:fillRect/>
          </a:stretch>
        </p:blipFill>
        <p:spPr>
          <a:xfrm>
            <a:off x="11749951" y="1"/>
            <a:ext cx="442048" cy="308008"/>
          </a:xfrm>
          <a:prstGeom prst="rect">
            <a:avLst/>
          </a:prstGeom>
        </p:spPr>
      </p:pic>
    </p:spTree>
    <p:extLst>
      <p:ext uri="{BB962C8B-B14F-4D97-AF65-F5344CB8AC3E}">
        <p14:creationId xmlns:p14="http://schemas.microsoft.com/office/powerpoint/2010/main" val="294003287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0" y="-1"/>
            <a:ext cx="12192000" cy="1453415"/>
          </a:xfrm>
        </p:spPr>
        <p:style>
          <a:lnRef idx="1">
            <a:schemeClr val="accent2"/>
          </a:lnRef>
          <a:fillRef idx="2">
            <a:schemeClr val="accent2"/>
          </a:fillRef>
          <a:effectRef idx="1">
            <a:schemeClr val="accent2"/>
          </a:effectRef>
          <a:fontRef idx="minor">
            <a:schemeClr val="dk1"/>
          </a:fontRef>
        </p:style>
        <p:txBody>
          <a:bodyPr>
            <a:noAutofit/>
          </a:bodyPr>
          <a:lstStyle/>
          <a:p>
            <a:pPr algn="ctr"/>
            <a:r>
              <a:rPr lang="en-US" sz="2800" b="1" dirty="0"/>
              <a:t>Water and Food-borne Disease:</a:t>
            </a:r>
            <a:br>
              <a:rPr lang="en-US" sz="2800" b="1" dirty="0"/>
            </a:br>
            <a:r>
              <a:rPr lang="en-US" sz="2800" b="1" dirty="0"/>
              <a:t>Climate-Susceptible Pathogens </a:t>
            </a:r>
          </a:p>
        </p:txBody>
      </p:sp>
      <p:graphicFrame>
        <p:nvGraphicFramePr>
          <p:cNvPr id="347248" name="Group 112"/>
          <p:cNvGraphicFramePr>
            <a:graphicFrameLocks noGrp="1"/>
          </p:cNvGraphicFramePr>
          <p:nvPr>
            <p:ph sz="half" idx="2"/>
            <p:extLst>
              <p:ext uri="{D42A27DB-BD31-4B8C-83A1-F6EECF244321}">
                <p14:modId xmlns:p14="http://schemas.microsoft.com/office/powerpoint/2010/main" val="76400171"/>
              </p:ext>
            </p:extLst>
          </p:nvPr>
        </p:nvGraphicFramePr>
        <p:xfrm>
          <a:off x="-1" y="1453414"/>
          <a:ext cx="12191999" cy="5404584"/>
        </p:xfrm>
        <a:graphic>
          <a:graphicData uri="http://schemas.openxmlformats.org/drawingml/2006/table">
            <a:tbl>
              <a:tblPr/>
              <a:tblGrid>
                <a:gridCol w="2579862">
                  <a:extLst>
                    <a:ext uri="{9D8B030D-6E8A-4147-A177-3AD203B41FA5}">
                      <a16:colId xmlns:a16="http://schemas.microsoft.com/office/drawing/2014/main" val="20000"/>
                    </a:ext>
                  </a:extLst>
                </a:gridCol>
                <a:gridCol w="2182960">
                  <a:extLst>
                    <a:ext uri="{9D8B030D-6E8A-4147-A177-3AD203B41FA5}">
                      <a16:colId xmlns:a16="http://schemas.microsoft.com/office/drawing/2014/main" val="20001"/>
                    </a:ext>
                  </a:extLst>
                </a:gridCol>
                <a:gridCol w="2282185">
                  <a:extLst>
                    <a:ext uri="{9D8B030D-6E8A-4147-A177-3AD203B41FA5}">
                      <a16:colId xmlns:a16="http://schemas.microsoft.com/office/drawing/2014/main" val="20002"/>
                    </a:ext>
                  </a:extLst>
                </a:gridCol>
                <a:gridCol w="2362611">
                  <a:extLst>
                    <a:ext uri="{9D8B030D-6E8A-4147-A177-3AD203B41FA5}">
                      <a16:colId xmlns:a16="http://schemas.microsoft.com/office/drawing/2014/main" val="20003"/>
                    </a:ext>
                  </a:extLst>
                </a:gridCol>
                <a:gridCol w="2784381">
                  <a:extLst>
                    <a:ext uri="{9D8B030D-6E8A-4147-A177-3AD203B41FA5}">
                      <a16:colId xmlns:a16="http://schemas.microsoft.com/office/drawing/2014/main" val="20004"/>
                    </a:ext>
                  </a:extLst>
                </a:gridCol>
              </a:tblGrid>
              <a:tr h="994362">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0" i="0" u="none" strike="noStrike" cap="none" normalizeH="0" baseline="0">
                        <a:ln>
                          <a:noFill/>
                        </a:ln>
                        <a:solidFill>
                          <a:schemeClr val="tx1"/>
                        </a:solidFill>
                        <a:effectLst/>
                        <a:latin typeface="Arial" pitchFamily="34" charset="0"/>
                        <a:ea typeface="ＭＳ Ｐゴシック" pitchFamily="-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Rising temperatures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Increasing rainfall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Shifts in </a:t>
                      </a:r>
                    </a:p>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reservoir ranges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Sea level changes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76869">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a:ln>
                            <a:noFill/>
                          </a:ln>
                          <a:solidFill>
                            <a:schemeClr val="tx1"/>
                          </a:solidFill>
                          <a:effectLst/>
                          <a:latin typeface="Arial" pitchFamily="34" charset="0"/>
                          <a:ea typeface="ＭＳ Ｐゴシック" pitchFamily="-12" charset="-128"/>
                        </a:rPr>
                        <a:t>Salmonella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3973">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a:ln>
                            <a:noFill/>
                          </a:ln>
                          <a:solidFill>
                            <a:schemeClr val="tx1"/>
                          </a:solidFill>
                          <a:effectLst/>
                          <a:latin typeface="Arial" pitchFamily="34" charset="0"/>
                          <a:ea typeface="ＭＳ Ｐゴシック" pitchFamily="-12" charset="-128"/>
                        </a:rPr>
                        <a:t>Campylobacter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dirty="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dirty="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76869">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a:ln>
                            <a:noFill/>
                          </a:ln>
                          <a:solidFill>
                            <a:schemeClr val="tx1"/>
                          </a:solidFill>
                          <a:effectLst/>
                          <a:latin typeface="Arial" pitchFamily="34" charset="0"/>
                          <a:ea typeface="ＭＳ Ｐゴシック" pitchFamily="-12" charset="-128"/>
                        </a:rPr>
                        <a:t>Vibrio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dirty="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476869">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a:ln>
                            <a:noFill/>
                          </a:ln>
                          <a:solidFill>
                            <a:schemeClr val="tx1"/>
                          </a:solidFill>
                          <a:effectLst/>
                          <a:latin typeface="Arial" pitchFamily="34" charset="0"/>
                          <a:ea typeface="ＭＳ Ｐゴシック" pitchFamily="-12" charset="-128"/>
                        </a:rPr>
                        <a:t>Leptospira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dirty="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r h="475104">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a:ln>
                            <a:noFill/>
                          </a:ln>
                          <a:solidFill>
                            <a:schemeClr val="tx1"/>
                          </a:solidFill>
                          <a:effectLst/>
                          <a:latin typeface="Arial" pitchFamily="34" charset="0"/>
                          <a:ea typeface="ＭＳ Ｐゴシック" pitchFamily="-12" charset="-128"/>
                        </a:rPr>
                        <a:t>Enteroviruses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5"/>
                  </a:ext>
                </a:extLst>
              </a:tr>
              <a:tr h="660552">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a:ln>
                            <a:noFill/>
                          </a:ln>
                          <a:solidFill>
                            <a:schemeClr val="tx1"/>
                          </a:solidFill>
                          <a:effectLst/>
                          <a:latin typeface="Arial" pitchFamily="34" charset="0"/>
                          <a:ea typeface="ＭＳ Ｐゴシック" pitchFamily="-12" charset="-128"/>
                        </a:rPr>
                        <a:t>Naergleria fowleri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6"/>
                  </a:ext>
                </a:extLst>
              </a:tr>
              <a:tr h="660552">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a:ln>
                            <a:noFill/>
                          </a:ln>
                          <a:solidFill>
                            <a:schemeClr val="tx1"/>
                          </a:solidFill>
                          <a:effectLst/>
                          <a:latin typeface="Arial" pitchFamily="34" charset="0"/>
                          <a:ea typeface="ＭＳ Ｐゴシック" pitchFamily="-12" charset="-128"/>
                        </a:rPr>
                        <a:t>Cryptosporidium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7"/>
                  </a:ext>
                </a:extLst>
              </a:tr>
              <a:tr h="729434">
                <a:tc>
                  <a:txBody>
                    <a:bodyPr/>
                    <a:lstStyle/>
                    <a:p>
                      <a:pPr marL="0" marR="0" lvl="0" indent="0" algn="l"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1" u="none" strike="noStrike" cap="none" normalizeH="0" baseline="0">
                          <a:ln>
                            <a:noFill/>
                          </a:ln>
                          <a:solidFill>
                            <a:schemeClr val="tx1"/>
                          </a:solidFill>
                          <a:effectLst/>
                          <a:latin typeface="Arial" pitchFamily="34" charset="0"/>
                          <a:ea typeface="ＭＳ Ｐゴシック" pitchFamily="-12" charset="-128"/>
                        </a:rPr>
                        <a:t>Giardia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r>
                        <a:rPr kumimoji="0" lang="en-US" sz="1600" b="1" i="0" u="none" strike="noStrike" cap="none" normalizeH="0" baseline="0">
                          <a:ln>
                            <a:noFill/>
                          </a:ln>
                          <a:solidFill>
                            <a:schemeClr val="tx1"/>
                          </a:solidFill>
                          <a:effectLst/>
                          <a:latin typeface="Arial" pitchFamily="34" charset="0"/>
                          <a:ea typeface="ＭＳ Ｐゴシック" pitchFamily="-12"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rgbClr val="00673E"/>
                        </a:buClr>
                        <a:buSzPct val="90000"/>
                        <a:buFont typeface="Times" charset="0"/>
                        <a:buNone/>
                        <a:tabLst/>
                      </a:pPr>
                      <a:endParaRPr kumimoji="0" lang="en-US" sz="1600" b="1" i="0" u="none" strike="noStrike" cap="none" normalizeH="0" baseline="0" dirty="0">
                        <a:ln>
                          <a:noFill/>
                        </a:ln>
                        <a:solidFill>
                          <a:schemeClr val="tx1"/>
                        </a:solidFill>
                        <a:effectLst/>
                        <a:latin typeface="Arial" pitchFamily="34" charset="0"/>
                        <a:ea typeface="ＭＳ Ｐゴシック" pitchFamily="-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8"/>
                  </a:ext>
                </a:extLst>
              </a:tr>
            </a:tbl>
          </a:graphicData>
        </a:graphic>
      </p:graphicFrame>
      <p:sp>
        <p:nvSpPr>
          <p:cNvPr id="65" name="Slide Number Placeholder 4"/>
          <p:cNvSpPr>
            <a:spLocks noGrp="1"/>
          </p:cNvSpPr>
          <p:nvPr>
            <p:ph type="sldNum" sz="quarter" idx="12"/>
          </p:nvPr>
        </p:nvSpPr>
        <p:spPr/>
        <p:txBody>
          <a:bodyPr/>
          <a:lstStyle/>
          <a:p>
            <a:fld id="{5D86CCE3-5B52-4BE2-9E70-9BCC968F70AB}" type="slidenum">
              <a:rPr lang="en-US"/>
              <a:pPr/>
              <a:t>74</a:t>
            </a:fld>
            <a:endParaRPr lang="en-US"/>
          </a:p>
        </p:txBody>
      </p:sp>
      <p:pic>
        <p:nvPicPr>
          <p:cNvPr id="5" name="Picture 4"/>
          <p:cNvPicPr>
            <a:picLocks noChangeAspect="1"/>
          </p:cNvPicPr>
          <p:nvPr/>
        </p:nvPicPr>
        <p:blipFill>
          <a:blip r:embed="rId3"/>
          <a:stretch>
            <a:fillRect/>
          </a:stretch>
        </p:blipFill>
        <p:spPr>
          <a:xfrm>
            <a:off x="11251932" y="1"/>
            <a:ext cx="940067" cy="655014"/>
          </a:xfrm>
          <a:prstGeom prst="rect">
            <a:avLst/>
          </a:prstGeom>
        </p:spPr>
      </p:pic>
    </p:spTree>
    <p:extLst>
      <p:ext uri="{BB962C8B-B14F-4D97-AF65-F5344CB8AC3E}">
        <p14:creationId xmlns:p14="http://schemas.microsoft.com/office/powerpoint/2010/main" val="7474806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a:off x="11588817" y="0"/>
            <a:ext cx="603183" cy="420282"/>
          </a:xfrm>
          <a:prstGeom prst="rect">
            <a:avLst/>
          </a:prstGeom>
        </p:spPr>
      </p:pic>
    </p:spTree>
    <p:extLst>
      <p:ext uri="{BB962C8B-B14F-4D97-AF65-F5344CB8AC3E}">
        <p14:creationId xmlns:p14="http://schemas.microsoft.com/office/powerpoint/2010/main" val="14627964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74036" y="0"/>
            <a:ext cx="1717964" cy="1197033"/>
          </a:xfrm>
          <a:prstGeom prst="rect">
            <a:avLst/>
          </a:prstGeom>
        </p:spPr>
      </p:pic>
      <p:pic>
        <p:nvPicPr>
          <p:cNvPr id="24578" name="Picture 2" descr="Technology is of vital importance to food security - CGTN">
            <a:extLst>
              <a:ext uri="{FF2B5EF4-FFF2-40B4-BE49-F238E27FC236}">
                <a16:creationId xmlns:a16="http://schemas.microsoft.com/office/drawing/2014/main" id="{C1B52033-B2FF-6446-2028-9D3B7091A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1024CB5-8C57-A67B-1488-151BCBBA8AD9}"/>
              </a:ext>
            </a:extLst>
          </p:cNvPr>
          <p:cNvSpPr txBox="1"/>
          <p:nvPr/>
        </p:nvSpPr>
        <p:spPr>
          <a:xfrm>
            <a:off x="0" y="2417743"/>
            <a:ext cx="12198417" cy="13234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buNone/>
            </a:pPr>
            <a:r>
              <a:rPr lang="en-IN" sz="4000" b="1" dirty="0"/>
              <a:t>FOOD SECURITY AND </a:t>
            </a:r>
          </a:p>
          <a:p>
            <a:pPr marL="0" indent="0">
              <a:buNone/>
            </a:pPr>
            <a:r>
              <a:rPr lang="en-IN" sz="4000" b="1" dirty="0"/>
              <a:t>UNDERNUTRITION</a:t>
            </a:r>
          </a:p>
        </p:txBody>
      </p:sp>
    </p:spTree>
    <p:extLst>
      <p:ext uri="{BB962C8B-B14F-4D97-AF65-F5344CB8AC3E}">
        <p14:creationId xmlns:p14="http://schemas.microsoft.com/office/powerpoint/2010/main" val="15712070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194560"/>
            <a:ext cx="10820400" cy="4572000"/>
          </a:xfrm>
        </p:spPr>
        <p:txBody>
          <a:bodyPr/>
          <a:lstStyle/>
          <a:p>
            <a:pPr algn="just">
              <a:lnSpc>
                <a:spcPct val="100000"/>
              </a:lnSpc>
            </a:pPr>
            <a:endParaRPr lang="en-IN" dirty="0" smtClean="0">
              <a:solidFill>
                <a:srgbClr val="FF0000"/>
              </a:solidFill>
            </a:endParaRPr>
          </a:p>
          <a:p>
            <a:pPr algn="just">
              <a:lnSpc>
                <a:spcPct val="100000"/>
              </a:lnSpc>
            </a:pPr>
            <a:r>
              <a:rPr lang="en-IN" dirty="0" smtClean="0">
                <a:solidFill>
                  <a:srgbClr val="FF0000"/>
                </a:solidFill>
              </a:rPr>
              <a:t>Shortened </a:t>
            </a:r>
            <a:r>
              <a:rPr lang="en-IN" dirty="0">
                <a:solidFill>
                  <a:srgbClr val="FF0000"/>
                </a:solidFill>
              </a:rPr>
              <a:t>crop growth seasons globally </a:t>
            </a:r>
            <a:r>
              <a:rPr lang="en-IN" dirty="0" smtClean="0"/>
              <a:t>associated </a:t>
            </a:r>
            <a:r>
              <a:rPr lang="en-IN" dirty="0"/>
              <a:t>with </a:t>
            </a:r>
            <a:r>
              <a:rPr lang="en-IN" dirty="0">
                <a:solidFill>
                  <a:srgbClr val="FF0000"/>
                </a:solidFill>
              </a:rPr>
              <a:t>98 million more people reporting moderate to </a:t>
            </a:r>
            <a:r>
              <a:rPr lang="en-IN" dirty="0"/>
              <a:t>severe food insecurity in 2020</a:t>
            </a:r>
            <a:r>
              <a:rPr lang="en-IN" dirty="0" smtClean="0"/>
              <a:t>.</a:t>
            </a:r>
          </a:p>
          <a:p>
            <a:pPr algn="just">
              <a:lnSpc>
                <a:spcPct val="100000"/>
              </a:lnSpc>
            </a:pPr>
            <a:r>
              <a:rPr lang="en-IN" dirty="0">
                <a:solidFill>
                  <a:srgbClr val="FF0000"/>
                </a:solidFill>
              </a:rPr>
              <a:t>Food insecurity is increasing globally, with 720–811 million people hungry in 2020. </a:t>
            </a:r>
          </a:p>
          <a:p>
            <a:pPr algn="just">
              <a:lnSpc>
                <a:spcPct val="100000"/>
              </a:lnSpc>
            </a:pPr>
            <a:r>
              <a:rPr lang="en-IN" dirty="0" smtClean="0"/>
              <a:t>with </a:t>
            </a:r>
            <a:r>
              <a:rPr lang="en-IN" dirty="0"/>
              <a:t>the number of </a:t>
            </a:r>
            <a:r>
              <a:rPr lang="en-IN" dirty="0">
                <a:solidFill>
                  <a:srgbClr val="FF0000"/>
                </a:solidFill>
              </a:rPr>
              <a:t>undernourished people increasing by 161 million to 720–811 million between 2019 and 2020.</a:t>
            </a:r>
          </a:p>
          <a:p>
            <a:pPr algn="just">
              <a:lnSpc>
                <a:spcPct val="100000"/>
              </a:lnSpc>
            </a:pPr>
            <a:r>
              <a:rPr lang="en-IN" dirty="0"/>
              <a:t> </a:t>
            </a:r>
            <a:r>
              <a:rPr lang="en-IN" dirty="0" smtClean="0"/>
              <a:t>This </a:t>
            </a:r>
            <a:r>
              <a:rPr lang="en-IN" dirty="0"/>
              <a:t>could result in </a:t>
            </a:r>
            <a:r>
              <a:rPr lang="en-IN" dirty="0">
                <a:solidFill>
                  <a:srgbClr val="FF0000"/>
                </a:solidFill>
              </a:rPr>
              <a:t>an additional 7·6–13·1 million people undernourished globally in 2022.</a:t>
            </a:r>
            <a:r>
              <a:rPr lang="en-IN" dirty="0"/>
              <a:t> </a:t>
            </a:r>
          </a:p>
        </p:txBody>
      </p:sp>
      <p:pic>
        <p:nvPicPr>
          <p:cNvPr id="4" name="Picture 3"/>
          <p:cNvPicPr>
            <a:picLocks noChangeAspect="1"/>
          </p:cNvPicPr>
          <p:nvPr/>
        </p:nvPicPr>
        <p:blipFill>
          <a:blip r:embed="rId2"/>
          <a:stretch>
            <a:fillRect/>
          </a:stretch>
        </p:blipFill>
        <p:spPr>
          <a:xfrm>
            <a:off x="10474036" y="0"/>
            <a:ext cx="1717964" cy="1197033"/>
          </a:xfrm>
          <a:prstGeom prst="rect">
            <a:avLst/>
          </a:prstGeom>
        </p:spPr>
      </p:pic>
      <p:pic>
        <p:nvPicPr>
          <p:cNvPr id="13" name="Picture 2" descr="War Fuels Food Crisis">
            <a:extLst>
              <a:ext uri="{FF2B5EF4-FFF2-40B4-BE49-F238E27FC236}">
                <a16:creationId xmlns:a16="http://schemas.microsoft.com/office/drawing/2014/main" id="{44995AAB-771C-EF2F-4535-3B770FDB3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96355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193B71A7-E7B9-BEF3-129E-611246C8B51D}"/>
              </a:ext>
            </a:extLst>
          </p:cNvPr>
          <p:cNvSpPr txBox="1">
            <a:spLocks/>
          </p:cNvSpPr>
          <p:nvPr/>
        </p:nvSpPr>
        <p:spPr>
          <a:xfrm>
            <a:off x="0" y="-17501"/>
            <a:ext cx="12192000" cy="1981055"/>
          </a:xfrm>
          <a:prstGeom prst="rect">
            <a:avLst/>
          </a:prstGeom>
          <a:solidFill>
            <a:schemeClr val="accent3">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IN" sz="3600" b="1" dirty="0">
                <a:solidFill>
                  <a:schemeClr val="bg1"/>
                </a:solidFill>
              </a:rPr>
              <a:t>Climate change and food insecurity</a:t>
            </a:r>
            <a:endParaRPr lang="en-IN" dirty="0">
              <a:solidFill>
                <a:schemeClr val="bg1"/>
              </a:solidFill>
            </a:endParaRPr>
          </a:p>
        </p:txBody>
      </p:sp>
      <p:pic>
        <p:nvPicPr>
          <p:cNvPr id="15" name="Picture 14">
            <a:extLst>
              <a:ext uri="{FF2B5EF4-FFF2-40B4-BE49-F238E27FC236}">
                <a16:creationId xmlns:a16="http://schemas.microsoft.com/office/drawing/2014/main" id="{FA175786-C43E-ECFC-BBB8-E8F386CCD426}"/>
              </a:ext>
            </a:extLst>
          </p:cNvPr>
          <p:cNvPicPr>
            <a:picLocks noChangeAspect="1"/>
          </p:cNvPicPr>
          <p:nvPr/>
        </p:nvPicPr>
        <p:blipFill>
          <a:blip r:embed="rId2"/>
          <a:stretch>
            <a:fillRect/>
          </a:stretch>
        </p:blipFill>
        <p:spPr>
          <a:xfrm>
            <a:off x="11504815" y="1"/>
            <a:ext cx="687184" cy="478812"/>
          </a:xfrm>
          <a:prstGeom prst="rect">
            <a:avLst/>
          </a:prstGeom>
        </p:spPr>
      </p:pic>
    </p:spTree>
    <p:extLst>
      <p:ext uri="{BB962C8B-B14F-4D97-AF65-F5344CB8AC3E}">
        <p14:creationId xmlns:p14="http://schemas.microsoft.com/office/powerpoint/2010/main" val="30560307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44303"/>
            <a:ext cx="10820400" cy="4606126"/>
          </a:xfrm>
        </p:spPr>
        <p:txBody>
          <a:bodyPr/>
          <a:lstStyle/>
          <a:p>
            <a:pPr marL="0" indent="0" algn="just">
              <a:lnSpc>
                <a:spcPct val="100000"/>
              </a:lnSpc>
              <a:buNone/>
            </a:pPr>
            <a:endParaRPr lang="en-IN" dirty="0"/>
          </a:p>
          <a:p>
            <a:pPr algn="just">
              <a:lnSpc>
                <a:spcPct val="100000"/>
              </a:lnSpc>
            </a:pPr>
            <a:r>
              <a:rPr lang="en-IN" dirty="0">
                <a:solidFill>
                  <a:srgbClr val="FF0000"/>
                </a:solidFill>
              </a:rPr>
              <a:t>Climate change is putting food production, supply chains, and access at risk. </a:t>
            </a:r>
          </a:p>
          <a:p>
            <a:pPr algn="just">
              <a:lnSpc>
                <a:spcPct val="100000"/>
              </a:lnSpc>
            </a:pPr>
            <a:r>
              <a:rPr lang="en-IN" dirty="0"/>
              <a:t>Rising temperatures are reducing crop growth duration in many countries, posing a threat to crop yields. </a:t>
            </a:r>
          </a:p>
          <a:p>
            <a:pPr algn="just">
              <a:lnSpc>
                <a:spcPct val="100000"/>
              </a:lnSpc>
            </a:pPr>
            <a:r>
              <a:rPr lang="en-IN" dirty="0"/>
              <a:t>The increasing intensity and frequency of </a:t>
            </a:r>
            <a:r>
              <a:rPr lang="en-IN" dirty="0">
                <a:solidFill>
                  <a:srgbClr val="00B050"/>
                </a:solidFill>
              </a:rPr>
              <a:t>extreme weather </a:t>
            </a:r>
            <a:r>
              <a:rPr lang="en-IN" dirty="0" smtClean="0">
                <a:solidFill>
                  <a:srgbClr val="00B050"/>
                </a:solidFill>
              </a:rPr>
              <a:t>events</a:t>
            </a:r>
          </a:p>
          <a:p>
            <a:pPr algn="just">
              <a:lnSpc>
                <a:spcPct val="100000"/>
              </a:lnSpc>
            </a:pPr>
            <a:r>
              <a:rPr lang="en-IN" dirty="0" smtClean="0">
                <a:solidFill>
                  <a:srgbClr val="FF0000"/>
                </a:solidFill>
              </a:rPr>
              <a:t> </a:t>
            </a:r>
            <a:r>
              <a:rPr lang="en-IN" dirty="0" smtClean="0">
                <a:solidFill>
                  <a:srgbClr val="FF0000"/>
                </a:solidFill>
              </a:rPr>
              <a:t>heatwaves</a:t>
            </a:r>
            <a:r>
              <a:rPr lang="en-IN" dirty="0">
                <a:solidFill>
                  <a:srgbClr val="FF0000"/>
                </a:solidFill>
              </a:rPr>
              <a:t>, </a:t>
            </a:r>
            <a:endParaRPr lang="en-IN" dirty="0" smtClean="0">
              <a:solidFill>
                <a:srgbClr val="FF0000"/>
              </a:solidFill>
            </a:endParaRPr>
          </a:p>
          <a:p>
            <a:pPr algn="just">
              <a:lnSpc>
                <a:spcPct val="100000"/>
              </a:lnSpc>
            </a:pPr>
            <a:r>
              <a:rPr lang="en-IN" dirty="0" smtClean="0">
                <a:solidFill>
                  <a:srgbClr val="FF0000"/>
                </a:solidFill>
              </a:rPr>
              <a:t>droughts,</a:t>
            </a:r>
          </a:p>
          <a:p>
            <a:pPr algn="just">
              <a:lnSpc>
                <a:spcPct val="100000"/>
              </a:lnSpc>
            </a:pPr>
            <a:r>
              <a:rPr lang="en-IN" dirty="0" smtClean="0">
                <a:solidFill>
                  <a:srgbClr val="FF0000"/>
                </a:solidFill>
              </a:rPr>
              <a:t>wildfires</a:t>
            </a:r>
            <a:r>
              <a:rPr lang="en-IN" dirty="0">
                <a:solidFill>
                  <a:srgbClr val="FF0000"/>
                </a:solidFill>
              </a:rPr>
              <a:t>, can damage crops and agricultural lands, affect livestock, disrupt supply chains, and affect food availability and stability of supplies</a:t>
            </a:r>
          </a:p>
        </p:txBody>
      </p:sp>
      <p:pic>
        <p:nvPicPr>
          <p:cNvPr id="4" name="Picture 3"/>
          <p:cNvPicPr>
            <a:picLocks noChangeAspect="1"/>
          </p:cNvPicPr>
          <p:nvPr/>
        </p:nvPicPr>
        <p:blipFill>
          <a:blip r:embed="rId2"/>
          <a:stretch>
            <a:fillRect/>
          </a:stretch>
        </p:blipFill>
        <p:spPr>
          <a:xfrm>
            <a:off x="10474036" y="0"/>
            <a:ext cx="1717964" cy="1197033"/>
          </a:xfrm>
          <a:prstGeom prst="rect">
            <a:avLst/>
          </a:prstGeom>
        </p:spPr>
      </p:pic>
      <p:pic>
        <p:nvPicPr>
          <p:cNvPr id="5" name="Picture 12" descr="Food security, ecosystems and natural resource management | Earth Systems  and Climate Change Hub">
            <a:extLst>
              <a:ext uri="{FF2B5EF4-FFF2-40B4-BE49-F238E27FC236}">
                <a16:creationId xmlns:a16="http://schemas.microsoft.com/office/drawing/2014/main" id="{3E3EB9F3-3295-6EB2-2DE5-330961C80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73254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D5E9C05-D953-E83C-8564-31557A1CFB46}"/>
              </a:ext>
            </a:extLst>
          </p:cNvPr>
          <p:cNvSpPr txBox="1">
            <a:spLocks/>
          </p:cNvSpPr>
          <p:nvPr/>
        </p:nvSpPr>
        <p:spPr>
          <a:xfrm>
            <a:off x="0" y="0"/>
            <a:ext cx="12192000" cy="171413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IN" sz="3600" b="1" dirty="0">
                <a:solidFill>
                  <a:srgbClr val="FFFF00"/>
                </a:solidFill>
              </a:rPr>
              <a:t>Food availability, access, and stability</a:t>
            </a:r>
            <a:endParaRPr lang="en-IN" dirty="0">
              <a:solidFill>
                <a:srgbClr val="FFFF00"/>
              </a:solidFill>
            </a:endParaRPr>
          </a:p>
        </p:txBody>
      </p:sp>
      <p:pic>
        <p:nvPicPr>
          <p:cNvPr id="9" name="Picture 8">
            <a:extLst>
              <a:ext uri="{FF2B5EF4-FFF2-40B4-BE49-F238E27FC236}">
                <a16:creationId xmlns:a16="http://schemas.microsoft.com/office/drawing/2014/main" id="{050A736D-9816-C05E-C4AD-9757B8935074}"/>
              </a:ext>
            </a:extLst>
          </p:cNvPr>
          <p:cNvPicPr>
            <a:picLocks noChangeAspect="1"/>
          </p:cNvPicPr>
          <p:nvPr/>
        </p:nvPicPr>
        <p:blipFill>
          <a:blip r:embed="rId2"/>
          <a:stretch>
            <a:fillRect/>
          </a:stretch>
        </p:blipFill>
        <p:spPr>
          <a:xfrm>
            <a:off x="11504815" y="1"/>
            <a:ext cx="687184" cy="478812"/>
          </a:xfrm>
          <a:prstGeom prst="rect">
            <a:avLst/>
          </a:prstGeom>
        </p:spPr>
      </p:pic>
    </p:spTree>
    <p:extLst>
      <p:ext uri="{BB962C8B-B14F-4D97-AF65-F5344CB8AC3E}">
        <p14:creationId xmlns:p14="http://schemas.microsoft.com/office/powerpoint/2010/main" val="5343334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63040"/>
          </a:xfrm>
        </p:spPr>
        <p:style>
          <a:lnRef idx="1">
            <a:schemeClr val="accent4"/>
          </a:lnRef>
          <a:fillRef idx="2">
            <a:schemeClr val="accent4"/>
          </a:fillRef>
          <a:effectRef idx="1">
            <a:schemeClr val="accent4"/>
          </a:effectRef>
          <a:fontRef idx="minor">
            <a:schemeClr val="dk1"/>
          </a:fontRef>
        </p:style>
        <p:txBody>
          <a:bodyPr/>
          <a:lstStyle/>
          <a:p>
            <a:pPr algn="ctr"/>
            <a:r>
              <a:rPr lang="en-IN" sz="3200" b="1" dirty="0"/>
              <a:t>Food use and malnutrition</a:t>
            </a:r>
            <a:endParaRPr lang="en-IN" dirty="0"/>
          </a:p>
        </p:txBody>
      </p:sp>
      <p:sp>
        <p:nvSpPr>
          <p:cNvPr id="3" name="Content Placeholder 2"/>
          <p:cNvSpPr>
            <a:spLocks noGrp="1"/>
          </p:cNvSpPr>
          <p:nvPr>
            <p:ph idx="1"/>
          </p:nvPr>
        </p:nvSpPr>
        <p:spPr>
          <a:xfrm>
            <a:off x="691013" y="1757923"/>
            <a:ext cx="11114773" cy="4763193"/>
          </a:xfrm>
        </p:spPr>
        <p:txBody>
          <a:bodyPr>
            <a:normAutofit/>
          </a:bodyPr>
          <a:lstStyle/>
          <a:p>
            <a:pPr algn="just">
              <a:lnSpc>
                <a:spcPct val="100000"/>
              </a:lnSpc>
            </a:pPr>
            <a:endParaRPr lang="en-IN" dirty="0" smtClean="0">
              <a:solidFill>
                <a:srgbClr val="FF0000"/>
              </a:solidFill>
            </a:endParaRPr>
          </a:p>
          <a:p>
            <a:pPr algn="just">
              <a:lnSpc>
                <a:spcPct val="100000"/>
              </a:lnSpc>
            </a:pPr>
            <a:r>
              <a:rPr lang="en-IN" dirty="0" smtClean="0">
                <a:solidFill>
                  <a:srgbClr val="FF0000"/>
                </a:solidFill>
              </a:rPr>
              <a:t>Diarrhoeal </a:t>
            </a:r>
            <a:r>
              <a:rPr lang="en-IN" dirty="0">
                <a:solidFill>
                  <a:srgbClr val="FF0000"/>
                </a:solidFill>
              </a:rPr>
              <a:t>diseases are the leading cause of malnutrition in children younger than 5 years,</a:t>
            </a:r>
          </a:p>
          <a:p>
            <a:pPr algn="just">
              <a:lnSpc>
                <a:spcPct val="100000"/>
              </a:lnSpc>
            </a:pPr>
            <a:r>
              <a:rPr lang="en-IN" dirty="0"/>
              <a:t> while other infections can severely affect nutrient absorption and utilisation.</a:t>
            </a:r>
          </a:p>
          <a:p>
            <a:pPr algn="just">
              <a:lnSpc>
                <a:spcPct val="100000"/>
              </a:lnSpc>
            </a:pPr>
            <a:r>
              <a:rPr lang="en-IN" dirty="0"/>
              <a:t> </a:t>
            </a:r>
            <a:r>
              <a:rPr lang="en-IN" dirty="0">
                <a:solidFill>
                  <a:srgbClr val="FF0000"/>
                </a:solidFill>
              </a:rPr>
              <a:t>Climate change therefore increases the risk of malnutrition by increasing the transmission risk of many infectious diseases, such as </a:t>
            </a:r>
            <a:r>
              <a:rPr lang="en-IN" dirty="0">
                <a:solidFill>
                  <a:srgbClr val="00B050"/>
                </a:solidFill>
              </a:rPr>
              <a:t>malaria, dengue, and </a:t>
            </a:r>
            <a:r>
              <a:rPr lang="en-IN" dirty="0" err="1">
                <a:solidFill>
                  <a:srgbClr val="00B050"/>
                </a:solidFill>
              </a:rPr>
              <a:t>vibriosis</a:t>
            </a:r>
            <a:r>
              <a:rPr lang="en-IN" dirty="0" smtClean="0">
                <a:solidFill>
                  <a:srgbClr val="00B050"/>
                </a:solidFill>
              </a:rPr>
              <a:t>,</a:t>
            </a:r>
            <a:endParaRPr lang="en-IN" dirty="0" smtClean="0">
              <a:solidFill>
                <a:srgbClr val="FF0000"/>
              </a:solidFill>
            </a:endParaRPr>
          </a:p>
          <a:p>
            <a:pPr algn="just">
              <a:lnSpc>
                <a:spcPct val="100000"/>
              </a:lnSpc>
            </a:pPr>
            <a:r>
              <a:rPr lang="en-IN" dirty="0">
                <a:solidFill>
                  <a:srgbClr val="FF0000"/>
                </a:solidFill>
              </a:rPr>
              <a:t>I</a:t>
            </a:r>
            <a:r>
              <a:rPr lang="en-IN" dirty="0" smtClean="0">
                <a:solidFill>
                  <a:srgbClr val="FF0000"/>
                </a:solidFill>
              </a:rPr>
              <a:t>ncreasing </a:t>
            </a:r>
            <a:r>
              <a:rPr lang="en-IN" dirty="0">
                <a:solidFill>
                  <a:srgbClr val="FF0000"/>
                </a:solidFill>
              </a:rPr>
              <a:t>incidence of </a:t>
            </a:r>
            <a:r>
              <a:rPr lang="en-IN" dirty="0">
                <a:solidFill>
                  <a:srgbClr val="00B050"/>
                </a:solidFill>
              </a:rPr>
              <a:t>floods, droughts, and other extreme events</a:t>
            </a:r>
            <a:r>
              <a:rPr lang="en-IN" dirty="0">
                <a:solidFill>
                  <a:srgbClr val="FF0000"/>
                </a:solidFill>
              </a:rPr>
              <a:t> affects sanitation and disease outbreaks.</a:t>
            </a:r>
            <a:r>
              <a:rPr lang="en-IN" dirty="0"/>
              <a:t> </a:t>
            </a:r>
          </a:p>
          <a:p>
            <a:pPr marL="0" indent="0" algn="just">
              <a:lnSpc>
                <a:spcPct val="100000"/>
              </a:lnSpc>
              <a:buNone/>
            </a:pPr>
            <a:endParaRPr lang="en-IN" dirty="0"/>
          </a:p>
        </p:txBody>
      </p:sp>
      <p:pic>
        <p:nvPicPr>
          <p:cNvPr id="4" name="Picture 3"/>
          <p:cNvPicPr>
            <a:picLocks noChangeAspect="1"/>
          </p:cNvPicPr>
          <p:nvPr/>
        </p:nvPicPr>
        <p:blipFill>
          <a:blip r:embed="rId2"/>
          <a:stretch>
            <a:fillRect/>
          </a:stretch>
        </p:blipFill>
        <p:spPr>
          <a:xfrm>
            <a:off x="11136428" y="0"/>
            <a:ext cx="1055571" cy="735495"/>
          </a:xfrm>
          <a:prstGeom prst="rect">
            <a:avLst/>
          </a:prstGeom>
        </p:spPr>
      </p:pic>
      <p:sp>
        <p:nvSpPr>
          <p:cNvPr id="5" name="AutoShape 2" descr="Malnourished child Stock Photos, Royalty Free Malnourished child Images |  Depositphotos">
            <a:extLst>
              <a:ext uri="{FF2B5EF4-FFF2-40B4-BE49-F238E27FC236}">
                <a16:creationId xmlns:a16="http://schemas.microsoft.com/office/drawing/2014/main" id="{BDE97DEA-AE2F-32F6-13BB-883D954ECB5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descr="Child malnutrition neglected in India">
            <a:extLst>
              <a:ext uri="{FF2B5EF4-FFF2-40B4-BE49-F238E27FC236}">
                <a16:creationId xmlns:a16="http://schemas.microsoft.com/office/drawing/2014/main" id="{E76DC45E-7B64-DD90-24BB-96B8A33B7D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41" r="30423"/>
          <a:stretch/>
        </p:blipFill>
        <p:spPr bwMode="auto">
          <a:xfrm>
            <a:off x="0" y="0"/>
            <a:ext cx="1453415" cy="1540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37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32547"/>
            <a:ext cx="10820400" cy="4024125"/>
          </a:xfrm>
        </p:spPr>
        <p:txBody>
          <a:bodyPr/>
          <a:lstStyle/>
          <a:p>
            <a:endParaRPr lang="en-IN" dirty="0"/>
          </a:p>
          <a:p>
            <a:endParaRPr lang="en-IN" dirty="0"/>
          </a:p>
          <a:p>
            <a:pPr marL="0" indent="0" algn="ctr">
              <a:lnSpc>
                <a:spcPct val="100000"/>
              </a:lnSpc>
              <a:buNone/>
            </a:pPr>
            <a:r>
              <a:rPr lang="en-IN" sz="3200" b="1" dirty="0"/>
              <a:t>The Nature is taking it’s revenge to human </a:t>
            </a:r>
          </a:p>
          <a:p>
            <a:pPr marL="0" indent="0" algn="ctr">
              <a:lnSpc>
                <a:spcPct val="100000"/>
              </a:lnSpc>
              <a:buNone/>
            </a:pPr>
            <a:r>
              <a:rPr lang="en-IN" sz="3200" b="1" dirty="0"/>
              <a:t>as we have destroyed the </a:t>
            </a:r>
          </a:p>
          <a:p>
            <a:pPr marL="0" indent="0" algn="ctr">
              <a:lnSpc>
                <a:spcPct val="100000"/>
              </a:lnSpc>
              <a:buNone/>
            </a:pPr>
            <a:r>
              <a:rPr lang="en-IN" sz="3200" b="1" dirty="0">
                <a:solidFill>
                  <a:srgbClr val="FF0000"/>
                </a:solidFill>
              </a:rPr>
              <a:t>NATURE</a:t>
            </a:r>
          </a:p>
        </p:txBody>
      </p:sp>
      <p:pic>
        <p:nvPicPr>
          <p:cNvPr id="4" name="Picture 3"/>
          <p:cNvPicPr>
            <a:picLocks noChangeAspect="1"/>
          </p:cNvPicPr>
          <p:nvPr/>
        </p:nvPicPr>
        <p:blipFill>
          <a:blip r:embed="rId2"/>
          <a:stretch>
            <a:fillRect/>
          </a:stretch>
        </p:blipFill>
        <p:spPr>
          <a:xfrm>
            <a:off x="10978238" y="0"/>
            <a:ext cx="1213762" cy="693019"/>
          </a:xfrm>
          <a:prstGeom prst="rect">
            <a:avLst/>
          </a:prstGeom>
        </p:spPr>
      </p:pic>
    </p:spTree>
    <p:extLst>
      <p:ext uri="{BB962C8B-B14F-4D97-AF65-F5344CB8AC3E}">
        <p14:creationId xmlns:p14="http://schemas.microsoft.com/office/powerpoint/2010/main" val="30497261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05288"/>
          </a:xfrm>
        </p:spPr>
        <p:style>
          <a:lnRef idx="1">
            <a:schemeClr val="accent5"/>
          </a:lnRef>
          <a:fillRef idx="2">
            <a:schemeClr val="accent5"/>
          </a:fillRef>
          <a:effectRef idx="1">
            <a:schemeClr val="accent5"/>
          </a:effectRef>
          <a:fontRef idx="minor">
            <a:schemeClr val="dk1"/>
          </a:fontRef>
        </p:style>
        <p:txBody>
          <a:bodyPr>
            <a:normAutofit fontScale="90000"/>
          </a:bodyPr>
          <a:lstStyle/>
          <a:p>
            <a:pPr algn="ctr"/>
            <a:r>
              <a:rPr lang="en-IN" sz="2400" b="1" dirty="0"/>
              <a:t/>
            </a:r>
            <a:br>
              <a:rPr lang="en-IN" sz="2400" b="1" dirty="0"/>
            </a:br>
            <a:r>
              <a:rPr lang="en-IN" sz="2400" b="1" dirty="0"/>
              <a:t/>
            </a:r>
            <a:br>
              <a:rPr lang="en-IN" sz="2400" b="1" dirty="0"/>
            </a:br>
            <a:r>
              <a:rPr lang="en-IN" sz="2400" b="1" dirty="0"/>
              <a:t>Key findings of the 2022 report of the </a:t>
            </a:r>
            <a:r>
              <a:rPr lang="en-IN" sz="2400" b="1" i="1" dirty="0"/>
              <a:t>Lancet</a:t>
            </a:r>
            <a:r>
              <a:rPr lang="en-IN" sz="2400" b="1" dirty="0"/>
              <a:t> Countdown</a:t>
            </a:r>
            <a:r>
              <a:rPr lang="en-IN" sz="2400" dirty="0"/>
              <a:t/>
            </a:r>
            <a:br>
              <a:rPr lang="en-IN" sz="2400" dirty="0"/>
            </a:br>
            <a:r>
              <a:rPr lang="en-IN" sz="2400" dirty="0"/>
              <a:t/>
            </a:r>
            <a:br>
              <a:rPr lang="en-IN" sz="2400" dirty="0"/>
            </a:br>
            <a:endParaRPr lang="en-IN" sz="2400" dirty="0"/>
          </a:p>
        </p:txBody>
      </p:sp>
      <p:sp>
        <p:nvSpPr>
          <p:cNvPr id="3" name="Content Placeholder 2"/>
          <p:cNvSpPr>
            <a:spLocks noGrp="1"/>
          </p:cNvSpPr>
          <p:nvPr>
            <p:ph idx="1"/>
          </p:nvPr>
        </p:nvSpPr>
        <p:spPr>
          <a:xfrm>
            <a:off x="596766" y="1761423"/>
            <a:ext cx="11174931" cy="4783755"/>
          </a:xfrm>
        </p:spPr>
        <p:style>
          <a:lnRef idx="2">
            <a:schemeClr val="accent5"/>
          </a:lnRef>
          <a:fillRef idx="1">
            <a:schemeClr val="lt1"/>
          </a:fillRef>
          <a:effectRef idx="0">
            <a:schemeClr val="accent5"/>
          </a:effectRef>
          <a:fontRef idx="minor">
            <a:schemeClr val="dk1"/>
          </a:fontRef>
        </p:style>
        <p:txBody>
          <a:bodyPr/>
          <a:lstStyle/>
          <a:p>
            <a:pPr algn="just">
              <a:lnSpc>
                <a:spcPct val="100000"/>
              </a:lnSpc>
            </a:pPr>
            <a:endParaRPr lang="en-IN" dirty="0"/>
          </a:p>
          <a:p>
            <a:pPr algn="just">
              <a:lnSpc>
                <a:spcPct val="100000"/>
              </a:lnSpc>
            </a:pPr>
            <a:r>
              <a:rPr lang="en-IN" dirty="0">
                <a:solidFill>
                  <a:srgbClr val="FF0000"/>
                </a:solidFill>
              </a:rPr>
              <a:t>Climate change is undermining every dimension of global health monitored, increasing the fragility of the global systems that health depends on. </a:t>
            </a:r>
          </a:p>
          <a:p>
            <a:pPr marL="0" indent="0" algn="just">
              <a:lnSpc>
                <a:spcPct val="100000"/>
              </a:lnSpc>
              <a:buNone/>
            </a:pPr>
            <a:endParaRPr lang="en-IN" dirty="0"/>
          </a:p>
          <a:p>
            <a:pPr algn="just">
              <a:lnSpc>
                <a:spcPct val="100000"/>
              </a:lnSpc>
            </a:pPr>
            <a:r>
              <a:rPr lang="en-IN" dirty="0"/>
              <a:t>Climate change is increasingly undermining global food security, exacerbating the effects of the COVID-19, geopolitical, energy, and cost-of-living crises. </a:t>
            </a:r>
          </a:p>
          <a:p>
            <a:pPr marL="0" indent="0" algn="just">
              <a:lnSpc>
                <a:spcPct val="100000"/>
              </a:lnSpc>
              <a:buNone/>
            </a:pPr>
            <a:endParaRPr lang="en-IN" dirty="0"/>
          </a:p>
          <a:p>
            <a:pPr algn="just">
              <a:lnSpc>
                <a:spcPct val="100000"/>
              </a:lnSpc>
            </a:pPr>
            <a:r>
              <a:rPr lang="en-IN" dirty="0"/>
              <a:t>New analysis of 103 countries shows that days of extreme heat, increasing in frequency and intensity due to climate change, accounted for </a:t>
            </a:r>
            <a:r>
              <a:rPr lang="en-IN" dirty="0">
                <a:solidFill>
                  <a:srgbClr val="FF0000"/>
                </a:solidFill>
              </a:rPr>
              <a:t>an estimated 98 million more people reporting moderate to severe food insecurity in 2020 than the average in 1981–2010. </a:t>
            </a:r>
          </a:p>
        </p:txBody>
      </p:sp>
      <p:pic>
        <p:nvPicPr>
          <p:cNvPr id="4" name="Picture 3"/>
          <p:cNvPicPr>
            <a:picLocks noChangeAspect="1"/>
          </p:cNvPicPr>
          <p:nvPr/>
        </p:nvPicPr>
        <p:blipFill>
          <a:blip r:embed="rId2"/>
          <a:stretch>
            <a:fillRect/>
          </a:stretch>
        </p:blipFill>
        <p:spPr>
          <a:xfrm>
            <a:off x="11506200" y="1"/>
            <a:ext cx="685800" cy="477848"/>
          </a:xfrm>
          <a:prstGeom prst="rect">
            <a:avLst/>
          </a:prstGeom>
        </p:spPr>
      </p:pic>
    </p:spTree>
    <p:extLst>
      <p:ext uri="{BB962C8B-B14F-4D97-AF65-F5344CB8AC3E}">
        <p14:creationId xmlns:p14="http://schemas.microsoft.com/office/powerpoint/2010/main" val="41015779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79665"/>
            <a:ext cx="10820400" cy="4181302"/>
          </a:xfrm>
        </p:spPr>
        <p:txBody>
          <a:bodyPr>
            <a:normAutofit/>
          </a:bodyPr>
          <a:lstStyle/>
          <a:p>
            <a:pPr marL="342900" lvl="0" indent="-342900" algn="ctr">
              <a:lnSpc>
                <a:spcPct val="107000"/>
              </a:lnSpc>
              <a:spcAft>
                <a:spcPts val="375"/>
              </a:spcAft>
              <a:buSzPts val="1000"/>
              <a:buFont typeface="Symbol" panose="05050102010706020507" pitchFamily="18" charset="2"/>
              <a:buChar char=""/>
              <a:tabLst>
                <a:tab pos="457200" algn="l"/>
              </a:tabLst>
            </a:pPr>
            <a:r>
              <a:rPr lang="en-IN" sz="2000" b="1" dirty="0">
                <a:solidFill>
                  <a:schemeClr val="bg1"/>
                </a:solidFill>
                <a:ea typeface="Times New Roman" panose="02020603050405020304" pitchFamily="18" charset="0"/>
                <a:cs typeface="Times New Roman" panose="02020603050405020304" pitchFamily="18" charset="0"/>
              </a:rPr>
              <a:t>Climate change affects the social and environmental determinants of health – </a:t>
            </a:r>
            <a:r>
              <a:rPr lang="en-IN" sz="2400" b="1" u="sng" dirty="0">
                <a:ea typeface="Times New Roman" panose="02020603050405020304" pitchFamily="18" charset="0"/>
                <a:cs typeface="Times New Roman" panose="02020603050405020304" pitchFamily="18" charset="0"/>
              </a:rPr>
              <a:t>Clean Air, Safe Drinking Water, Sufficient Food And Secure Shelter</a:t>
            </a:r>
          </a:p>
          <a:p>
            <a:pPr marL="0" indent="0" algn="just">
              <a:buNone/>
            </a:pPr>
            <a:endParaRPr lang="en-IN" sz="2400" dirty="0">
              <a:ea typeface="Times New Roman" panose="02020603050405020304" pitchFamily="18" charset="0"/>
            </a:endParaRPr>
          </a:p>
          <a:p>
            <a:pPr marL="0" indent="0" algn="just">
              <a:buNone/>
            </a:pPr>
            <a:r>
              <a:rPr lang="en-IN" sz="2400" dirty="0">
                <a:ea typeface="Times New Roman" panose="02020603050405020304" pitchFamily="18" charset="0"/>
              </a:rPr>
              <a:t>Between 2030 and 2050, climate change is expected to cause approximately </a:t>
            </a:r>
            <a:r>
              <a:rPr lang="en-IN" sz="2400" dirty="0" smtClean="0">
                <a:solidFill>
                  <a:srgbClr val="FF0000"/>
                </a:solidFill>
                <a:ea typeface="Times New Roman" panose="02020603050405020304" pitchFamily="18" charset="0"/>
              </a:rPr>
              <a:t>250,000 </a:t>
            </a:r>
            <a:r>
              <a:rPr lang="en-IN" sz="2400" dirty="0">
                <a:solidFill>
                  <a:srgbClr val="FF0000"/>
                </a:solidFill>
                <a:ea typeface="Times New Roman" panose="02020603050405020304" pitchFamily="18" charset="0"/>
              </a:rPr>
              <a:t>additional deaths per year</a:t>
            </a:r>
            <a:r>
              <a:rPr lang="en-IN" sz="2400" dirty="0">
                <a:ea typeface="Times New Roman" panose="02020603050405020304" pitchFamily="18" charset="0"/>
              </a:rPr>
              <a:t>, from </a:t>
            </a:r>
            <a:r>
              <a:rPr lang="en-IN" sz="2400" dirty="0">
                <a:solidFill>
                  <a:srgbClr val="00B050"/>
                </a:solidFill>
                <a:ea typeface="Times New Roman" panose="02020603050405020304" pitchFamily="18" charset="0"/>
              </a:rPr>
              <a:t>malnutrition, malaria, diarrhoea and heat stress</a:t>
            </a:r>
            <a:r>
              <a:rPr lang="en-IN" sz="2400" dirty="0" smtClean="0">
                <a:solidFill>
                  <a:srgbClr val="00B050"/>
                </a:solidFill>
                <a:ea typeface="Times New Roman" panose="02020603050405020304" pitchFamily="18" charset="0"/>
              </a:rPr>
              <a:t>.</a:t>
            </a:r>
          </a:p>
          <a:p>
            <a:pPr marL="0" indent="0">
              <a:buNone/>
            </a:pPr>
            <a:endParaRPr lang="en-IN" sz="1400" b="1" i="1" dirty="0"/>
          </a:p>
          <a:p>
            <a:pPr marL="0" indent="0">
              <a:buNone/>
            </a:pPr>
            <a:endParaRPr lang="en-IN" sz="1400" b="1" i="1" dirty="0"/>
          </a:p>
          <a:p>
            <a:pPr marL="0" indent="0">
              <a:buNone/>
            </a:pPr>
            <a:endParaRPr lang="en-IN" sz="1400" b="1" i="1" dirty="0"/>
          </a:p>
          <a:p>
            <a:pPr marL="0" indent="0">
              <a:buNone/>
            </a:pPr>
            <a:r>
              <a:rPr lang="en-IN" sz="1400" b="1" i="1" dirty="0" smtClean="0"/>
              <a:t>Climate </a:t>
            </a:r>
            <a:r>
              <a:rPr lang="en-IN" sz="1400" b="1" i="1" dirty="0"/>
              <a:t>change and health, WHO</a:t>
            </a:r>
            <a:endParaRPr lang="en-IN" sz="1400" i="1" dirty="0"/>
          </a:p>
          <a:p>
            <a:pPr marL="0" indent="0">
              <a:buNone/>
            </a:pPr>
            <a:r>
              <a:rPr lang="en-IN" sz="1400" i="1" dirty="0"/>
              <a:t>30 October 2021</a:t>
            </a:r>
          </a:p>
          <a:p>
            <a:endParaRPr lang="en-IN" dirty="0"/>
          </a:p>
        </p:txBody>
      </p:sp>
      <p:pic>
        <p:nvPicPr>
          <p:cNvPr id="4" name="Picture 3"/>
          <p:cNvPicPr>
            <a:picLocks noChangeAspect="1"/>
          </p:cNvPicPr>
          <p:nvPr/>
        </p:nvPicPr>
        <p:blipFill>
          <a:blip r:embed="rId2"/>
          <a:stretch>
            <a:fillRect/>
          </a:stretch>
        </p:blipFill>
        <p:spPr>
          <a:xfrm>
            <a:off x="11276798" y="0"/>
            <a:ext cx="915202" cy="637689"/>
          </a:xfrm>
          <a:prstGeom prst="rect">
            <a:avLst/>
          </a:prstGeom>
        </p:spPr>
      </p:pic>
    </p:spTree>
    <p:extLst>
      <p:ext uri="{BB962C8B-B14F-4D97-AF65-F5344CB8AC3E}">
        <p14:creationId xmlns:p14="http://schemas.microsoft.com/office/powerpoint/2010/main" val="35926405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265" y="593367"/>
            <a:ext cx="8379230" cy="763600"/>
          </a:xfrm>
        </p:spPr>
        <p:txBody>
          <a:bodyPr>
            <a:normAutofit fontScale="90000"/>
          </a:bodyPr>
          <a:lstStyle/>
          <a:p>
            <a:r>
              <a:rPr lang="en-IN" dirty="0" smtClean="0"/>
              <a:t>                               </a:t>
            </a:r>
            <a:r>
              <a:rPr lang="en-IN" b="1" dirty="0" smtClean="0"/>
              <a:t>Conclusion</a:t>
            </a:r>
            <a:endParaRPr lang="en-IN" b="1" dirty="0"/>
          </a:p>
        </p:txBody>
      </p:sp>
      <p:sp>
        <p:nvSpPr>
          <p:cNvPr id="3" name="Content Placeholder 2"/>
          <p:cNvSpPr>
            <a:spLocks noGrp="1"/>
          </p:cNvSpPr>
          <p:nvPr>
            <p:ph type="body" idx="1"/>
          </p:nvPr>
        </p:nvSpPr>
        <p:spPr>
          <a:xfrm>
            <a:off x="415600" y="1246909"/>
            <a:ext cx="11360800" cy="4844924"/>
          </a:xfrm>
        </p:spPr>
        <p:txBody>
          <a:bodyPr/>
          <a:lstStyle/>
          <a:p>
            <a:pPr algn="just">
              <a:lnSpc>
                <a:spcPct val="100000"/>
              </a:lnSpc>
            </a:pPr>
            <a:endParaRPr lang="en-IN" dirty="0"/>
          </a:p>
          <a:p>
            <a:pPr algn="just">
              <a:lnSpc>
                <a:spcPct val="100000"/>
              </a:lnSpc>
            </a:pPr>
            <a:r>
              <a:rPr lang="en-IN" sz="2400" dirty="0"/>
              <a:t>The </a:t>
            </a:r>
            <a:r>
              <a:rPr lang="en-IN" sz="2400" b="1" dirty="0">
                <a:solidFill>
                  <a:srgbClr val="FF0000"/>
                </a:solidFill>
              </a:rPr>
              <a:t>direct damage costs to health </a:t>
            </a:r>
            <a:r>
              <a:rPr lang="en-IN" sz="2400" dirty="0" smtClean="0"/>
              <a:t>is </a:t>
            </a:r>
            <a:r>
              <a:rPr lang="en-IN" sz="2400" dirty="0"/>
              <a:t>estimated to be between </a:t>
            </a:r>
            <a:r>
              <a:rPr lang="en-IN" sz="2400" dirty="0">
                <a:solidFill>
                  <a:srgbClr val="FF0000"/>
                </a:solidFill>
              </a:rPr>
              <a:t>USD 2-4 billion/year by 2030</a:t>
            </a:r>
            <a:r>
              <a:rPr lang="en-IN" sz="2400" dirty="0"/>
              <a:t>.</a:t>
            </a:r>
          </a:p>
          <a:p>
            <a:pPr algn="just">
              <a:lnSpc>
                <a:spcPct val="100000"/>
              </a:lnSpc>
            </a:pPr>
            <a:r>
              <a:rPr lang="en-IN" sz="2400" dirty="0"/>
              <a:t>Areas with weak health infrastructure – </a:t>
            </a:r>
            <a:r>
              <a:rPr lang="en-IN" sz="2400" b="1" dirty="0">
                <a:solidFill>
                  <a:srgbClr val="00B050"/>
                </a:solidFill>
              </a:rPr>
              <a:t>mostly in developing countries </a:t>
            </a:r>
            <a:r>
              <a:rPr lang="en-IN" sz="2400" dirty="0"/>
              <a:t>– will be the least able to cope without assistance to prepare and respond</a:t>
            </a:r>
            <a:r>
              <a:rPr lang="en-IN" sz="2400" dirty="0" smtClean="0"/>
              <a:t>.</a:t>
            </a:r>
          </a:p>
          <a:p>
            <a:pPr marL="152396" indent="0" algn="just">
              <a:lnSpc>
                <a:spcPct val="100000"/>
              </a:lnSpc>
              <a:buNone/>
            </a:pPr>
            <a:endParaRPr lang="en-IN" sz="2400" dirty="0"/>
          </a:p>
          <a:p>
            <a:pPr algn="just">
              <a:lnSpc>
                <a:spcPct val="100000"/>
              </a:lnSpc>
            </a:pPr>
            <a:r>
              <a:rPr lang="en-IN" sz="2400" b="1" dirty="0">
                <a:solidFill>
                  <a:srgbClr val="FF0000"/>
                </a:solidFill>
              </a:rPr>
              <a:t>Reducing emissions of greenhouse gases </a:t>
            </a:r>
            <a:r>
              <a:rPr lang="en-IN" sz="2400" dirty="0"/>
              <a:t>through better transport, food and energy-use choices can result in improved health, particularly through reduced air pollution</a:t>
            </a:r>
            <a:r>
              <a:rPr lang="en-IN" sz="2400" dirty="0" smtClean="0"/>
              <a:t>.</a:t>
            </a:r>
          </a:p>
          <a:p>
            <a:pPr algn="just">
              <a:lnSpc>
                <a:spcPct val="100000"/>
              </a:lnSpc>
            </a:pPr>
            <a:r>
              <a:rPr lang="en" sz="2400" b="1" dirty="0">
                <a:solidFill>
                  <a:srgbClr val="00B050"/>
                </a:solidFill>
              </a:rPr>
              <a:t>There are things we can all do now to build our resilience </a:t>
            </a:r>
            <a:r>
              <a:rPr lang="en" sz="2400" dirty="0"/>
              <a:t>to the effects of climate change and help slow its pace.</a:t>
            </a:r>
          </a:p>
          <a:p>
            <a:pPr marL="0" indent="0" algn="just">
              <a:lnSpc>
                <a:spcPct val="100000"/>
              </a:lnSpc>
              <a:buNone/>
            </a:pPr>
            <a:endParaRPr lang="en-IN" dirty="0" smtClean="0"/>
          </a:p>
          <a:p>
            <a:pPr algn="just">
              <a:lnSpc>
                <a:spcPct val="100000"/>
              </a:lnSpc>
            </a:pPr>
            <a:endParaRPr lang="en-IN" dirty="0"/>
          </a:p>
        </p:txBody>
      </p:sp>
      <p:pic>
        <p:nvPicPr>
          <p:cNvPr id="4" name="Picture 3"/>
          <p:cNvPicPr>
            <a:picLocks noChangeAspect="1"/>
          </p:cNvPicPr>
          <p:nvPr/>
        </p:nvPicPr>
        <p:blipFill>
          <a:blip r:embed="rId2"/>
          <a:stretch>
            <a:fillRect/>
          </a:stretch>
        </p:blipFill>
        <p:spPr>
          <a:xfrm>
            <a:off x="11117178" y="1"/>
            <a:ext cx="1074821" cy="748908"/>
          </a:xfrm>
          <a:prstGeom prst="rect">
            <a:avLst/>
          </a:prstGeom>
        </p:spPr>
      </p:pic>
    </p:spTree>
    <p:extLst>
      <p:ext uri="{BB962C8B-B14F-4D97-AF65-F5344CB8AC3E}">
        <p14:creationId xmlns:p14="http://schemas.microsoft.com/office/powerpoint/2010/main" val="6275935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a:off x="11363158" y="0"/>
            <a:ext cx="828842" cy="577516"/>
          </a:xfrm>
          <a:prstGeom prst="rect">
            <a:avLst/>
          </a:prstGeom>
        </p:spPr>
      </p:pic>
    </p:spTree>
    <p:extLst>
      <p:ext uri="{BB962C8B-B14F-4D97-AF65-F5344CB8AC3E}">
        <p14:creationId xmlns:p14="http://schemas.microsoft.com/office/powerpoint/2010/main" val="39119083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16189"/>
          </a:xfrm>
          <a:prstGeom prst="rect">
            <a:avLst/>
          </a:prstGeom>
        </p:spPr>
      </p:pic>
      <p:pic>
        <p:nvPicPr>
          <p:cNvPr id="3" name="Picture 2"/>
          <p:cNvPicPr>
            <a:picLocks noChangeAspect="1"/>
          </p:cNvPicPr>
          <p:nvPr/>
        </p:nvPicPr>
        <p:blipFill>
          <a:blip r:embed="rId3"/>
          <a:stretch>
            <a:fillRect/>
          </a:stretch>
        </p:blipFill>
        <p:spPr>
          <a:xfrm>
            <a:off x="11487484" y="1"/>
            <a:ext cx="704515" cy="490888"/>
          </a:xfrm>
          <a:prstGeom prst="rect">
            <a:avLst/>
          </a:prstGeom>
        </p:spPr>
      </p:pic>
    </p:spTree>
    <p:extLst>
      <p:ext uri="{BB962C8B-B14F-4D97-AF65-F5344CB8AC3E}">
        <p14:creationId xmlns:p14="http://schemas.microsoft.com/office/powerpoint/2010/main" val="13891142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58" b="4141"/>
          <a:stretch/>
        </p:blipFill>
        <p:spPr>
          <a:xfrm>
            <a:off x="0" y="0"/>
            <a:ext cx="12191999" cy="6858000"/>
          </a:xfrm>
          <a:prstGeom prst="rect">
            <a:avLst/>
          </a:prstGeom>
        </p:spPr>
      </p:pic>
      <p:pic>
        <p:nvPicPr>
          <p:cNvPr id="3" name="Picture 2"/>
          <p:cNvPicPr>
            <a:picLocks noChangeAspect="1"/>
          </p:cNvPicPr>
          <p:nvPr/>
        </p:nvPicPr>
        <p:blipFill>
          <a:blip r:embed="rId3"/>
          <a:stretch>
            <a:fillRect/>
          </a:stretch>
        </p:blipFill>
        <p:spPr>
          <a:xfrm>
            <a:off x="11665818" y="0"/>
            <a:ext cx="526181" cy="366629"/>
          </a:xfrm>
          <a:prstGeom prst="rect">
            <a:avLst/>
          </a:prstGeom>
        </p:spPr>
      </p:pic>
    </p:spTree>
    <p:extLst>
      <p:ext uri="{BB962C8B-B14F-4D97-AF65-F5344CB8AC3E}">
        <p14:creationId xmlns:p14="http://schemas.microsoft.com/office/powerpoint/2010/main" val="29432673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74036" y="0"/>
            <a:ext cx="1717964" cy="1197033"/>
          </a:xfrm>
          <a:prstGeom prst="rect">
            <a:avLst/>
          </a:prstGeom>
        </p:spPr>
      </p:pic>
      <p:sp>
        <p:nvSpPr>
          <p:cNvPr id="3" name="Content Placeholder 2">
            <a:extLst>
              <a:ext uri="{FF2B5EF4-FFF2-40B4-BE49-F238E27FC236}">
                <a16:creationId xmlns:a16="http://schemas.microsoft.com/office/drawing/2014/main" id="{85EF61ED-0F30-8022-DE0F-043C2883C25E}"/>
              </a:ext>
            </a:extLst>
          </p:cNvPr>
          <p:cNvSpPr>
            <a:spLocks noGrp="1"/>
          </p:cNvSpPr>
          <p:nvPr>
            <p:ph idx="1"/>
          </p:nvPr>
        </p:nvSpPr>
        <p:spPr/>
        <p:txBody>
          <a:bodyPr/>
          <a:lstStyle/>
          <a:p>
            <a:endParaRPr lang="en-US"/>
          </a:p>
        </p:txBody>
      </p:sp>
      <p:pic>
        <p:nvPicPr>
          <p:cNvPr id="36870" name="Picture 6" descr="We must stop global warming cop 27 - sharm Vector Image">
            <a:extLst>
              <a:ext uri="{FF2B5EF4-FFF2-40B4-BE49-F238E27FC236}">
                <a16:creationId xmlns:a16="http://schemas.microsoft.com/office/drawing/2014/main" id="{9A787D36-442C-9EBC-1892-357CE58A1E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15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11A8ACA-E455-5EC0-8F1A-2F5F5AE51673}"/>
              </a:ext>
            </a:extLst>
          </p:cNvPr>
          <p:cNvPicPr>
            <a:picLocks noChangeAspect="1"/>
          </p:cNvPicPr>
          <p:nvPr/>
        </p:nvPicPr>
        <p:blipFill>
          <a:blip r:embed="rId2"/>
          <a:stretch>
            <a:fillRect/>
          </a:stretch>
        </p:blipFill>
        <p:spPr>
          <a:xfrm>
            <a:off x="11117178" y="1"/>
            <a:ext cx="1074821" cy="748908"/>
          </a:xfrm>
          <a:prstGeom prst="rect">
            <a:avLst/>
          </a:prstGeom>
        </p:spPr>
      </p:pic>
    </p:spTree>
    <p:extLst>
      <p:ext uri="{BB962C8B-B14F-4D97-AF65-F5344CB8AC3E}">
        <p14:creationId xmlns:p14="http://schemas.microsoft.com/office/powerpoint/2010/main" val="11599197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0BE1-6C25-7447-A559-7070554BB161}"/>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33ABBDDE-A655-BA1B-ED0C-2912C8915A35}"/>
              </a:ext>
            </a:extLst>
          </p:cNvPr>
          <p:cNvSpPr>
            <a:spLocks noGrp="1"/>
          </p:cNvSpPr>
          <p:nvPr>
            <p:ph idx="1"/>
          </p:nvPr>
        </p:nvSpPr>
        <p:spPr/>
        <p:txBody>
          <a:bodyPr/>
          <a:lstStyle/>
          <a:p>
            <a:endParaRPr lang="en-US"/>
          </a:p>
        </p:txBody>
      </p:sp>
      <p:pic>
        <p:nvPicPr>
          <p:cNvPr id="39940" name="Picture 4" descr="Globe ,earth in hand, holding our planet  glowing. earth image provided by nasa">
            <a:extLst>
              <a:ext uri="{FF2B5EF4-FFF2-40B4-BE49-F238E27FC236}">
                <a16:creationId xmlns:a16="http://schemas.microsoft.com/office/drawing/2014/main" id="{AD48E80D-8FC5-5BC2-618D-BD9E055B5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5">
            <a:extLst>
              <a:ext uri="{FF2B5EF4-FFF2-40B4-BE49-F238E27FC236}">
                <a16:creationId xmlns:a16="http://schemas.microsoft.com/office/drawing/2014/main" id="{0876A99E-D344-D3A9-500B-7B277E4A50A9}"/>
              </a:ext>
            </a:extLst>
          </p:cNvPr>
          <p:cNvSpPr txBox="1">
            <a:spLocks/>
          </p:cNvSpPr>
          <p:nvPr/>
        </p:nvSpPr>
        <p:spPr>
          <a:xfrm>
            <a:off x="0" y="504491"/>
            <a:ext cx="12192000" cy="59278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200" dirty="0"/>
              <a:t>LET’S SAVE THE ONLY WORLD WE HAVE</a:t>
            </a:r>
          </a:p>
        </p:txBody>
      </p:sp>
    </p:spTree>
    <p:extLst>
      <p:ext uri="{BB962C8B-B14F-4D97-AF65-F5344CB8AC3E}">
        <p14:creationId xmlns:p14="http://schemas.microsoft.com/office/powerpoint/2010/main" val="3015643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39DEF3-875B-33FA-B23D-635AC53472DB}"/>
              </a:ext>
            </a:extLst>
          </p:cNvPr>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normAutofit/>
          </a:bodyPr>
          <a:lstStyle/>
          <a:p>
            <a:pPr marL="0" indent="0" algn="ctr">
              <a:buNone/>
            </a:pPr>
            <a:endParaRPr lang="en-US" sz="3600" dirty="0"/>
          </a:p>
          <a:p>
            <a:pPr marL="0" indent="0" algn="ctr">
              <a:buNone/>
            </a:pPr>
            <a:endParaRPr lang="en-US" sz="3600" dirty="0"/>
          </a:p>
          <a:p>
            <a:pPr marL="0" indent="0" algn="ctr">
              <a:buNone/>
            </a:pPr>
            <a:r>
              <a:rPr lang="en-US" sz="3600" dirty="0"/>
              <a:t>Dr. Refaya Tasnim</a:t>
            </a:r>
          </a:p>
        </p:txBody>
      </p:sp>
      <p:pic>
        <p:nvPicPr>
          <p:cNvPr id="1028" name="Picture 4" descr="16,942 Acknowledgement Images, Stock Photos &amp; Vectors | Shutterstock">
            <a:extLst>
              <a:ext uri="{FF2B5EF4-FFF2-40B4-BE49-F238E27FC236}">
                <a16:creationId xmlns:a16="http://schemas.microsoft.com/office/drawing/2014/main" id="{8F51407D-79BF-27AD-6FE4-783F339A45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226" b="35654"/>
          <a:stretch/>
        </p:blipFill>
        <p:spPr bwMode="auto">
          <a:xfrm>
            <a:off x="6564428" y="639315"/>
            <a:ext cx="4941771" cy="1209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1833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Environmental Sustainability and Energy Sources in Minimal Style. Color  Symbols of Eco. Simple Set of Vector Linear Stock Vector - Illustration of  fuel, environment: 198941401">
            <a:extLst>
              <a:ext uri="{FF2B5EF4-FFF2-40B4-BE49-F238E27FC236}">
                <a16:creationId xmlns:a16="http://schemas.microsoft.com/office/drawing/2014/main" id="{1388FB78-D8AC-CC61-BEFF-2F27F88EB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3BFB417-1829-3D74-AF78-193FF12C6C41}"/>
              </a:ext>
            </a:extLst>
          </p:cNvPr>
          <p:cNvSpPr txBox="1">
            <a:spLocks/>
          </p:cNvSpPr>
          <p:nvPr/>
        </p:nvSpPr>
        <p:spPr>
          <a:xfrm>
            <a:off x="1068404" y="1773455"/>
            <a:ext cx="10048775" cy="331109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dk1"/>
                </a:solidFill>
                <a:latin typeface="+mn-lt"/>
                <a:ea typeface="+mn-ea"/>
                <a:cs typeface="+mn-cs"/>
              </a:defRPr>
            </a:lvl9pPr>
          </a:lstStyle>
          <a:p>
            <a:pPr marL="0" indent="0" algn="ctr">
              <a:buFont typeface="Arial" panose="020B0604020202020204" pitchFamily="34" charset="0"/>
              <a:buNone/>
            </a:pPr>
            <a:r>
              <a:rPr lang="en-IN" sz="2800" u="sng" dirty="0"/>
              <a:t>SOURCES</a:t>
            </a:r>
            <a:endParaRPr lang="en-IN" sz="2800" dirty="0"/>
          </a:p>
          <a:p>
            <a:pPr marL="0" indent="0">
              <a:buFont typeface="Arial" panose="020B0604020202020204" pitchFamily="34" charset="0"/>
              <a:buNone/>
            </a:pPr>
            <a:r>
              <a:rPr lang="en-IN" sz="2800" dirty="0"/>
              <a:t>                         who.int.net</a:t>
            </a:r>
          </a:p>
          <a:p>
            <a:pPr marL="0" indent="0">
              <a:buFont typeface="Arial" panose="020B0604020202020204" pitchFamily="34" charset="0"/>
              <a:buNone/>
            </a:pPr>
            <a:r>
              <a:rPr lang="en-IN" sz="2800" dirty="0"/>
              <a:t>                         cdc.com</a:t>
            </a:r>
          </a:p>
          <a:p>
            <a:pPr marL="0" indent="0">
              <a:buFont typeface="Arial" panose="020B0604020202020204" pitchFamily="34" charset="0"/>
              <a:buNone/>
            </a:pPr>
            <a:r>
              <a:rPr lang="en-IN" sz="2800" dirty="0"/>
              <a:t>                         Lancet countdown.org 2022</a:t>
            </a:r>
          </a:p>
          <a:p>
            <a:pPr marL="0" indent="0">
              <a:buFont typeface="Arial" panose="020B0604020202020204" pitchFamily="34" charset="0"/>
              <a:buNone/>
            </a:pPr>
            <a:r>
              <a:rPr lang="en-IN" sz="2800" dirty="0"/>
              <a:t>                         Our World in Data</a:t>
            </a:r>
          </a:p>
          <a:p>
            <a:pPr marL="0" indent="0">
              <a:buFont typeface="Arial" panose="020B0604020202020204" pitchFamily="34" charset="0"/>
              <a:buNone/>
            </a:pPr>
            <a:r>
              <a:rPr lang="en-IN" sz="2800"/>
              <a:t>                         COP-27</a:t>
            </a:r>
            <a:endParaRPr lang="en-IN" sz="2800" dirty="0"/>
          </a:p>
          <a:p>
            <a:pPr marL="0" indent="0">
              <a:buFont typeface="Arial" panose="020B0604020202020204" pitchFamily="34" charset="0"/>
              <a:buNone/>
            </a:pPr>
            <a:endParaRPr lang="en-IN" sz="2800" dirty="0"/>
          </a:p>
        </p:txBody>
      </p:sp>
    </p:spTree>
    <p:extLst>
      <p:ext uri="{BB962C8B-B14F-4D97-AF65-F5344CB8AC3E}">
        <p14:creationId xmlns:p14="http://schemas.microsoft.com/office/powerpoint/2010/main" val="2676173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980902"/>
            <a:ext cx="7772400" cy="1658535"/>
          </a:xfrm>
        </p:spPr>
        <p:txBody>
          <a:bodyPr>
            <a:noAutofit/>
          </a:bodyPr>
          <a:lstStyle/>
          <a:p>
            <a:pPr algn="ctr">
              <a:lnSpc>
                <a:spcPct val="100000"/>
              </a:lnSpc>
              <a:defRPr/>
            </a:pPr>
            <a:r>
              <a:rPr lang="en-US" sz="3200" b="1" dirty="0">
                <a:solidFill>
                  <a:schemeClr val="accent1">
                    <a:satMod val="150000"/>
                  </a:schemeClr>
                </a:solidFill>
              </a:rPr>
              <a:t>Climate Change </a:t>
            </a:r>
            <a:br>
              <a:rPr lang="en-US" sz="3200" b="1" dirty="0">
                <a:solidFill>
                  <a:schemeClr val="accent1">
                    <a:satMod val="150000"/>
                  </a:schemeClr>
                </a:solidFill>
              </a:rPr>
            </a:br>
            <a:r>
              <a:rPr lang="en-US" sz="3200" b="1" dirty="0">
                <a:solidFill>
                  <a:schemeClr val="accent1">
                    <a:satMod val="150000"/>
                  </a:schemeClr>
                </a:solidFill>
              </a:rPr>
              <a:t>and </a:t>
            </a:r>
            <a:br>
              <a:rPr lang="en-US" sz="3200" b="1" dirty="0">
                <a:solidFill>
                  <a:schemeClr val="accent1">
                    <a:satMod val="150000"/>
                  </a:schemeClr>
                </a:solidFill>
              </a:rPr>
            </a:br>
            <a:r>
              <a:rPr lang="en-US" sz="3200" b="1" dirty="0">
                <a:solidFill>
                  <a:schemeClr val="accent1">
                    <a:satMod val="150000"/>
                  </a:schemeClr>
                </a:solidFill>
              </a:rPr>
              <a:t>it’s impact on Human Health </a:t>
            </a:r>
          </a:p>
        </p:txBody>
      </p:sp>
      <p:sp>
        <p:nvSpPr>
          <p:cNvPr id="16387" name="Subtitle 2"/>
          <p:cNvSpPr>
            <a:spLocks noGrp="1"/>
          </p:cNvSpPr>
          <p:nvPr>
            <p:ph type="subTitle" idx="1"/>
          </p:nvPr>
        </p:nvSpPr>
        <p:spPr>
          <a:xfrm>
            <a:off x="1582615" y="3674224"/>
            <a:ext cx="10113392" cy="1429791"/>
          </a:xfrm>
        </p:spPr>
        <p:txBody>
          <a:bodyPr>
            <a:normAutofit/>
          </a:bodyPr>
          <a:lstStyle/>
          <a:p>
            <a:pPr algn="r" eaLnBrk="1" hangingPunct="1"/>
            <a:r>
              <a:rPr lang="en-US" sz="3200" b="1" dirty="0" err="1"/>
              <a:t>Quazi</a:t>
            </a:r>
            <a:r>
              <a:rPr lang="en-US" sz="3200" b="1" dirty="0"/>
              <a:t> </a:t>
            </a:r>
            <a:r>
              <a:rPr lang="en-US" sz="3200" b="1" dirty="0" err="1"/>
              <a:t>Tarikul</a:t>
            </a:r>
            <a:r>
              <a:rPr lang="en-US" sz="3200" b="1" dirty="0"/>
              <a:t> Islam</a:t>
            </a:r>
          </a:p>
          <a:p>
            <a:pPr algn="r" eaLnBrk="1" hangingPunct="1"/>
            <a:r>
              <a:rPr lang="en-US" sz="1600" dirty="0"/>
              <a:t>WCIM 2023, February  </a:t>
            </a:r>
          </a:p>
        </p:txBody>
      </p:sp>
      <p:pic>
        <p:nvPicPr>
          <p:cNvPr id="4" name="Picture 3"/>
          <p:cNvPicPr>
            <a:picLocks noChangeAspect="1"/>
          </p:cNvPicPr>
          <p:nvPr/>
        </p:nvPicPr>
        <p:blipFill>
          <a:blip r:embed="rId3"/>
          <a:stretch>
            <a:fillRect/>
          </a:stretch>
        </p:blipFill>
        <p:spPr>
          <a:xfrm>
            <a:off x="11028811" y="0"/>
            <a:ext cx="1163188" cy="664143"/>
          </a:xfrm>
          <a:prstGeom prst="rect">
            <a:avLst/>
          </a:prstGeom>
        </p:spPr>
      </p:pic>
    </p:spTree>
    <p:extLst>
      <p:ext uri="{BB962C8B-B14F-4D97-AF65-F5344CB8AC3E}">
        <p14:creationId xmlns:p14="http://schemas.microsoft.com/office/powerpoint/2010/main" val="1168836084"/>
      </p:ext>
    </p:extLst>
  </p:cSld>
  <p:clrMapOvr>
    <a:masterClrMapping/>
  </p:clrMapOvr>
  <p:transition>
    <p:strips dir="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696 Thank You Nature Stock Photos, Pictures &amp; Royalty-Free Images -  iStock">
            <a:extLst>
              <a:ext uri="{FF2B5EF4-FFF2-40B4-BE49-F238E27FC236}">
                <a16:creationId xmlns:a16="http://schemas.microsoft.com/office/drawing/2014/main" id="{B477FA75-2636-D10A-38BC-8B32B26A3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40852"/>
      </p:ext>
    </p:extLst>
  </p:cSld>
  <p:clrMapOvr>
    <a:masterClrMapping/>
  </p:clrMapOvr>
</p:sld>
</file>

<file path=ppt/theme/theme1.xml><?xml version="1.0" encoding="utf-8"?>
<a:theme xmlns:a="http://schemas.openxmlformats.org/drawingml/2006/main" name="Vapor Trai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3273</TotalTime>
  <Words>2145</Words>
  <Application>Microsoft Office PowerPoint</Application>
  <PresentationFormat>Widescreen</PresentationFormat>
  <Paragraphs>357</Paragraphs>
  <Slides>90</Slides>
  <Notes>27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99" baseType="lpstr">
      <vt:lpstr>ＭＳ Ｐゴシック</vt:lpstr>
      <vt:lpstr>Arial</vt:lpstr>
      <vt:lpstr>Calibri</vt:lpstr>
      <vt:lpstr>Century Gothic</vt:lpstr>
      <vt:lpstr>Symbol</vt:lpstr>
      <vt:lpstr>Times</vt:lpstr>
      <vt:lpstr>Times New Roman</vt:lpstr>
      <vt:lpstr>Vapor Trail</vt:lpstr>
      <vt:lpstr>CorelPhotoPaint.Image.6</vt:lpstr>
      <vt:lpstr>Cyclone Ellie  Kimberly, Australia</vt:lpstr>
      <vt:lpstr>Wildfire Chile</vt:lpstr>
      <vt:lpstr>Heavy Rainfall  KSA</vt:lpstr>
      <vt:lpstr>Saudi Arabia  Desert Turned in to green</vt:lpstr>
      <vt:lpstr>Bomb cyclone  North America</vt:lpstr>
      <vt:lpstr>Drought  South America</vt:lpstr>
      <vt:lpstr>Flood   Pakistan</vt:lpstr>
      <vt:lpstr>PowerPoint Presentation</vt:lpstr>
      <vt:lpstr>Climate Change  and  it’s impact on Human Health </vt:lpstr>
      <vt:lpstr>Disclaimer</vt:lpstr>
      <vt:lpstr>PowerPoint Presentation</vt:lpstr>
      <vt:lpstr>PowerPoint Presentation</vt:lpstr>
      <vt:lpstr>Lancet Countdown</vt:lpstr>
      <vt:lpstr>PowerPoint Presentation</vt:lpstr>
      <vt:lpstr> What is climate change?</vt:lpstr>
      <vt:lpstr>PowerPoint Presentation</vt:lpstr>
      <vt:lpstr>Effect of  Climate Change in Regions</vt:lpstr>
      <vt:lpstr>PowerPoint Presentation</vt:lpstr>
      <vt:lpstr>PowerPoint Presentation</vt:lpstr>
      <vt:lpstr>Global addiction to fossil fuel: coal, oil and gas  very cheap, very useful and very dangerous</vt:lpstr>
      <vt:lpstr>Carbon emission</vt:lpstr>
      <vt:lpstr>Carbon Emission</vt:lpstr>
      <vt:lpstr>Flows of emissions of CO2 from  burning fossil-fuels have risen rapidly since 1950</vt:lpstr>
      <vt:lpstr>Annual Carbon Emissions</vt:lpstr>
      <vt:lpstr>Climate change : How do we know?</vt:lpstr>
      <vt:lpstr>Industrial carbon emission</vt:lpstr>
      <vt:lpstr>Wild Fire</vt:lpstr>
      <vt:lpstr>PowerPoint Presentation</vt:lpstr>
      <vt:lpstr>Increasing Temperature</vt:lpstr>
      <vt:lpstr>PowerPoint Presentation</vt:lpstr>
      <vt:lpstr>PowerPoint Presentation</vt:lpstr>
      <vt:lpstr>Mountain snow</vt:lpstr>
      <vt:lpstr>Mountain snow</vt:lpstr>
      <vt:lpstr>Mountain snow</vt:lpstr>
      <vt:lpstr>The 2022 report of the Lancet Countdown on health and climate change: health at the mercy of fossil fuels </vt:lpstr>
      <vt:lpstr>Introduction</vt:lpstr>
      <vt:lpstr> Climate change: How does it affect us?</vt:lpstr>
      <vt:lpstr> Who is most at risk of health effects due to climate change? </vt:lpstr>
      <vt:lpstr> The indicators of the 2022 report of the Lancet Countdown Health hazards, exposures, and impacts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Drought</vt:lpstr>
      <vt:lpstr>PowerPoint Presentation</vt:lpstr>
      <vt:lpstr>PowerPoint Presentation</vt:lpstr>
      <vt:lpstr>PowerPoint Presentation</vt:lpstr>
      <vt:lpstr>PowerPoint Presentation</vt:lpstr>
      <vt:lpstr>      Cyclone / Tornedo</vt:lpstr>
      <vt:lpstr>PowerPoint Presentation</vt:lpstr>
      <vt:lpstr>Climate change:  gradual change + sudden events</vt:lpstr>
      <vt:lpstr>Land and climate related hazards</vt:lpstr>
      <vt:lpstr>PowerPoint Presentation</vt:lpstr>
      <vt:lpstr>PowerPoint Presentation</vt:lpstr>
      <vt:lpstr>Land and climate related hazards</vt:lpstr>
      <vt:lpstr>PowerPoint Presentation</vt:lpstr>
      <vt:lpstr>PowerPoint Presentation</vt:lpstr>
      <vt:lpstr>Land and climate related hazards</vt:lpstr>
      <vt:lpstr>PowerPoint Presentation</vt:lpstr>
      <vt:lpstr>PowerPoint Presentation</vt:lpstr>
      <vt:lpstr>Air Pollution</vt:lpstr>
      <vt:lpstr>Air Pollution</vt:lpstr>
      <vt:lpstr>Air Pollution</vt:lpstr>
      <vt:lpstr>PowerPoint Presentation</vt:lpstr>
      <vt:lpstr> Climate suitability for infectious disease  transmission </vt:lpstr>
      <vt:lpstr> Climate suitability for infectious disease  transmission </vt:lpstr>
      <vt:lpstr>PowerPoint Presentation</vt:lpstr>
      <vt:lpstr>Change in climate suitability for infectious diseases</vt:lpstr>
      <vt:lpstr>relationship of temp. &amp; rh with malaria parasite and mosquito development</vt:lpstr>
      <vt:lpstr>Water and Food-borne Disease: Climate-Susceptible Pathogens </vt:lpstr>
      <vt:lpstr>PowerPoint Presentation</vt:lpstr>
      <vt:lpstr>PowerPoint Presentation</vt:lpstr>
      <vt:lpstr>PowerPoint Presentation</vt:lpstr>
      <vt:lpstr>PowerPoint Presentation</vt:lpstr>
      <vt:lpstr>Food use and malnutrition</vt:lpstr>
      <vt:lpstr>  Key findings of the 2022 report of the Lancet Countdown  </vt:lpstr>
      <vt:lpstr>PowerPoint Presentation</vt:lpstr>
      <vt:lpstr>                               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TeamOs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Awareness about covid-19 and dengue FEVER for general people</dc:title>
  <dc:creator>Prof. Tarik</dc:creator>
  <cp:lastModifiedBy>Prof. Tarik</cp:lastModifiedBy>
  <cp:revision>385</cp:revision>
  <dcterms:created xsi:type="dcterms:W3CDTF">2021-08-05T06:56:10Z</dcterms:created>
  <dcterms:modified xsi:type="dcterms:W3CDTF">2023-02-04T03:14:52Z</dcterms:modified>
</cp:coreProperties>
</file>